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46"/>
  </p:notesMasterIdLst>
  <p:sldIdLst>
    <p:sldId id="256" r:id="rId5"/>
    <p:sldId id="326" r:id="rId6"/>
    <p:sldId id="331" r:id="rId7"/>
    <p:sldId id="260" r:id="rId8"/>
    <p:sldId id="261" r:id="rId9"/>
    <p:sldId id="298" r:id="rId10"/>
    <p:sldId id="263" r:id="rId11"/>
    <p:sldId id="325" r:id="rId12"/>
    <p:sldId id="302" r:id="rId13"/>
    <p:sldId id="264" r:id="rId14"/>
    <p:sldId id="284" r:id="rId15"/>
    <p:sldId id="269" r:id="rId16"/>
    <p:sldId id="304" r:id="rId17"/>
    <p:sldId id="305" r:id="rId18"/>
    <p:sldId id="306" r:id="rId19"/>
    <p:sldId id="308" r:id="rId20"/>
    <p:sldId id="278" r:id="rId21"/>
    <p:sldId id="270" r:id="rId22"/>
    <p:sldId id="309" r:id="rId23"/>
    <p:sldId id="310" r:id="rId24"/>
    <p:sldId id="311" r:id="rId25"/>
    <p:sldId id="312" r:id="rId26"/>
    <p:sldId id="314" r:id="rId27"/>
    <p:sldId id="313" r:id="rId28"/>
    <p:sldId id="315" r:id="rId29"/>
    <p:sldId id="316" r:id="rId30"/>
    <p:sldId id="317" r:id="rId31"/>
    <p:sldId id="294" r:id="rId32"/>
    <p:sldId id="296" r:id="rId33"/>
    <p:sldId id="318" r:id="rId34"/>
    <p:sldId id="319" r:id="rId35"/>
    <p:sldId id="327" r:id="rId36"/>
    <p:sldId id="321" r:id="rId37"/>
    <p:sldId id="322" r:id="rId38"/>
    <p:sldId id="328" r:id="rId39"/>
    <p:sldId id="324" r:id="rId40"/>
    <p:sldId id="288" r:id="rId41"/>
    <p:sldId id="329" r:id="rId42"/>
    <p:sldId id="289" r:id="rId43"/>
    <p:sldId id="330" r:id="rId44"/>
    <p:sldId id="274" r:id="rId4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80533D-856F-4310-AEBC-446C10815B68}">
          <p14:sldIdLst>
            <p14:sldId id="256"/>
            <p14:sldId id="326"/>
            <p14:sldId id="331"/>
            <p14:sldId id="260"/>
            <p14:sldId id="261"/>
            <p14:sldId id="298"/>
          </p14:sldIdLst>
        </p14:section>
        <p14:section name="Data Collection" id="{22381198-FA26-4C0B-8DF9-0A62897CFAF3}">
          <p14:sldIdLst>
            <p14:sldId id="263"/>
            <p14:sldId id="325"/>
            <p14:sldId id="302"/>
            <p14:sldId id="264"/>
          </p14:sldIdLst>
        </p14:section>
        <p14:section name="Exploratory Data Analysis" id="{09728891-F420-4D5E-BBB8-A08CE22F620E}">
          <p14:sldIdLst>
            <p14:sldId id="284"/>
            <p14:sldId id="269"/>
            <p14:sldId id="304"/>
            <p14:sldId id="305"/>
            <p14:sldId id="306"/>
            <p14:sldId id="308"/>
            <p14:sldId id="278"/>
            <p14:sldId id="270"/>
            <p14:sldId id="309"/>
            <p14:sldId id="310"/>
            <p14:sldId id="311"/>
            <p14:sldId id="312"/>
            <p14:sldId id="314"/>
            <p14:sldId id="313"/>
            <p14:sldId id="315"/>
            <p14:sldId id="316"/>
            <p14:sldId id="317"/>
          </p14:sldIdLst>
        </p14:section>
        <p14:section name="Folium Maps" id="{FD56F916-C1B8-4C99-BE75-8817801EF889}">
          <p14:sldIdLst>
            <p14:sldId id="294"/>
            <p14:sldId id="296"/>
            <p14:sldId id="318"/>
            <p14:sldId id="319"/>
            <p14:sldId id="327"/>
            <p14:sldId id="321"/>
            <p14:sldId id="322"/>
            <p14:sldId id="328"/>
            <p14:sldId id="324"/>
          </p14:sldIdLst>
        </p14:section>
        <p14:section name="Predictions" id="{E3DD94B4-DA1F-4414-8D66-597212A6A507}">
          <p14:sldIdLst>
            <p14:sldId id="288"/>
            <p14:sldId id="329"/>
            <p14:sldId id="289"/>
            <p14:sldId id="330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3DF"/>
    <a:srgbClr val="FFD9D9"/>
    <a:srgbClr val="D3F9E0"/>
    <a:srgbClr val="E6CDFF"/>
    <a:srgbClr val="D5ABFF"/>
    <a:srgbClr val="D9D5D3"/>
    <a:srgbClr val="F4F0EF"/>
    <a:srgbClr val="4288BB"/>
    <a:srgbClr val="A0BCD4"/>
    <a:srgbClr val="145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94830" autoAdjust="0"/>
  </p:normalViewPr>
  <p:slideViewPr>
    <p:cSldViewPr snapToGrid="0">
      <p:cViewPr>
        <p:scale>
          <a:sx n="50" d="100"/>
          <a:sy n="50" d="100"/>
        </p:scale>
        <p:origin x="2220" y="13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8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41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82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88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77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0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33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9FBAC-BC43-174B-8362-DF782CBFF3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25C29AF-D985-5942-8A28-146269103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EB9FB-F8F4-7F4F-87A4-883C7116E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90D7B-2B6B-2D45-B68E-903BB49D9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ED4FE-13CD-604D-B272-7D2568F4C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0E935-029C-474F-849D-E85C929A39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C2D4B7-423C-B64C-91C2-024ACCB71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DB4F-B51D-4F43-96CA-8769EDF75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3911B-C823-8F4D-A0F5-678EB8BD4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2AEBD-6719-CA48-A235-34A6A378C0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8C3F149-D0F5-7E45-848F-762B0FD06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34ECAB-8CA0-8D40-836C-AEE5AE3C1E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408FA7A2-4D43-AB48-A94E-BD374D2F9E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0E991E-C6E4-4C46-9375-F85058052C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A376D9B7-3A9C-D24B-88D8-068A87AB9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1E8E1F9-7A9B-3449-8ED0-2CC545C3A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B86EE8-15CB-0841-AED8-6AFB3623AA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A9D453-43AB-0442-A49F-B782F2B7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B22B678-4D42-8747-A390-2C0A371BB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6499B-5FDB-F84A-AF4B-03DAC2E6E5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E0738B2-6D3A-4648-87C8-A0DA87718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5F500-14B4-8946-9E21-29BD84811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103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D88E1-0250-A14B-9448-FAF34C49C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imorphous/IBM_Data_Sci_Final/blob/bbbb8b98a7ef92d7106e5ad79867954bae3f10b1/W1.3%20Data%20Wrangling%20EDA.ipynb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morphous/IBM_Data_Sci_Final/blob/26c7e0a7672edb1d9b1911dc8850fd40162c263d/W2.2%20EDA%20Exploratory%20Data%20Analysis%20with%20Visualization.ipynb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morphous/IBM_Data_Sci_Final/blob/26c7e0a7672edb1d9b1911dc8850fd40162c263d/W2.2%20EDA%20Exploratory%20Data%20Analysis%20with%20Visualization.ipynb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morphous/IBM_Data_Sci_Final/blob/26c7e0a7672edb1d9b1911dc8850fd40162c263d/W2.2%20EDA%20Exploratory%20Data%20Analysis%20with%20Visualization.ipynb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national_Space_Station?utm_medium=Exinfluencer&amp;utm_source=Exinfluencer&amp;utm_content=000026UJ&amp;utm_term=10006555&amp;utm_id=NA-SkillsNetwork-Channel-SkillsNetworkCoursesIBMDS0321ENSkillsNetwork26802033-2021-01-0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Trimorphous/IBM_Data_Sci_Final/blob/26c7e0a7672edb1d9b1911dc8850fd40162c263d/W2.2%20EDA%20Exploratory%20Data%20Analysis%20with%20Visualization.ipynb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en.wikipedia.org/wiki/List_of_orbits?utm_medium=Exinfluencer&amp;utm_source=Exinfluencer&amp;utm_content=000026UJ&amp;utm_term=10006555&amp;utm_id=NA-SkillsNetwork-Channel-SkillsNetworkCoursesIBMDS0321ENSkillsNetwork26802033-2021-01-0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morphous/IBM_Data_Sci_Final/blob/26c7e0a7672edb1d9b1911dc8850fd40162c263d/W2.2%20EDA%20Exploratory%20Data%20Analysis%20with%20Visualization.ipynb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morphous/IBM_Data_Sci_Final/blob/26c7e0a7672edb1d9b1911dc8850fd40162c263d/W2.2%20EDA%20Exploratory%20Data%20Analysis%20with%20Visualization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Trimorphous/IBM_Data_Sci_Final/blob/9e11b5333d28ba914475c6c421030861ebf28915/W2.1%20EDA%20exploratory%20data%20analysis%20with%20SQL.ipynb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morphous/IBM_Data_Sci_Final/blob/9e11b5333d28ba914475c6c421030861ebf28915/W2.1%20EDA%20exploratory%20data%20analysis%20with%20SQL.ipynb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morphous/IBM_Data_Sci_Final/blob/9e11b5333d28ba914475c6c421030861ebf28915/W2.1%20EDA%20exploratory%20data%20analysis%20with%20SQL.ipynb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rimorphous/IBM_Data_Sci_Final/blob/9e11b5333d28ba914475c6c421030861ebf28915/W2.1%20EDA%20exploratory%20data%20analysis%20with%20SQL.ipyn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rimorphous/IBM_Data_Sci_Final/blob/9e11b5333d28ba914475c6c421030861ebf28915/W2.1%20EDA%20exploratory%20data%20analysis%20with%20SQL.ipyn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morphous/IBM_Data_Sci_Final/blob/9e11b5333d28ba914475c6c421030861ebf28915/W2.1%20EDA%20exploratory%20data%20analysis%20with%20SQL.ipynb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morphous/IBM_Data_Sci_Final/blob/9e11b5333d28ba914475c6c421030861ebf28915/W2.1%20EDA%20exploratory%20data%20analysis%20with%20SQL.ipynb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morphous/IBM_Data_Sci_Final/blob/9e11b5333d28ba914475c6c421030861ebf28915/W2.1%20EDA%20exploratory%20data%20analysis%20with%20SQL.ipynb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rimorphous/IBM_Data_Sci_Final/blob/9e11b5333d28ba914475c6c421030861ebf28915/W2.1%20EDA%20exploratory%20data%20analysis%20with%20SQL.ipynb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morphous/IBM_Data_Sci_Final/blob/9e11b5333d28ba914475c6c421030861ebf28915/W2.1%20EDA%20exploratory%20data%20analysis%20with%20SQL.ipynb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rimorphous/IBM_Data_Sci_Final/blob/9e11b5333d28ba914475c6c421030861ebf28915/W2.1%20EDA%20exploratory%20data%20analysis%20with%20SQL.ipynb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morphous/IBM_Data_Sci_Final/blob/3283a97caf9bd007358df56dc6a2b84ec7470268/W3.1%20Follium%20visualization.ipynb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u-gb.dataplatform.cloud.ibm.com/analytics/notebooks/v2/9f339c2b-302e-4db2-9471-48583767b468/view?access_token=545c0a2a34b5154041a4d427d35df11ca7e41f5666e4e86c99dbfddfe0d9c253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morphous/IBM_Data_Sci_Final/blob/3283a97caf9bd007358df56dc6a2b84ec7470268/W3.1%20Follium%20visualization.ipynb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Trimorphous/IBM_Data_Sci_Final/blob/3283a97caf9bd007358df56dc6a2b84ec7470268/W3.1%20Follium%20visualization.ipynb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Trimorphous/IBM_Data_Sci_Final/blob/3283a97caf9bd007358df56dc6a2b84ec7470268/W3.1%20Follium%20visualization.ipynb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imorphous/IBM_Data_Sci_Final/blob/3283a97caf9bd007358df56dc6a2b84ec7470268/W3.1%20Follium%20visualization.ipynb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morphous/IBM_Data_Sci_Final/blob/main/spacex_dash_app.py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Trimorphous/IBM_Data_Sci_Final/blob/2174f4a786f29eb9e3eae8fff1064b026848d9cd/spacex_launch_dash.csv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morphous/IBM_Data_Sci_Final/blob/main/spacex_dash_app.py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Trimorphous/IBM_Data_Sci_Final/blob/main/spacex_dash_app.py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rimorphous/IBM_Data_Sci_Final/blob/main/spacex_dash_app.py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Trimorphous/IBM_Data_Sci_Final/blob/3d92f2004e620446cf4e436e618b3b98b8be29ef/W4.1%20Prediction.ipynb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model_selection.GridSearchCV.html" TargetMode="External"/><Relationship Id="rId2" Type="http://schemas.openxmlformats.org/officeDocument/2006/relationships/hyperlink" Target="https://scikit-learn.org/stable/index.html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hyperlink" Target="https://github.com/Trimorphous/IBM_Data_Sci_Final/blob/d3ae025f677abee04e433bd2ec3701aa2fda2d67/W1.1%20Data%20Collection%20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" TargetMode="External"/><Relationship Id="rId7" Type="http://schemas.openxmlformats.org/officeDocument/2006/relationships/hyperlink" Target="https://github.com/Trimorphous/IBM_Data_Sci_Final/blob/d3ae025f677abee04e433bd2ec3701aa2fda2d67/W1.2%20Webscraping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hyperlink" Target="https://web.archive.org/web/20121004103731/http:/www.spacex.com/launch_manifest.php" TargetMode="External"/><Relationship Id="rId4" Type="http://schemas.openxmlformats.org/officeDocument/2006/relationships/hyperlink" Target="https://web.archive.org/web/20160422101717/http:/spaceflightnow.com/tracking/launchlog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5BB12B-4C20-4CD3-B00E-EA6FBB3E8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790" y="-438922"/>
            <a:ext cx="5168900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rgbClr val="4288BB"/>
                </a:solidFill>
              </a:rPr>
              <a:t>Data Science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14300" y="2103438"/>
            <a:ext cx="2809240" cy="1655762"/>
          </a:xfrm>
        </p:spPr>
        <p:txBody>
          <a:bodyPr/>
          <a:lstStyle/>
          <a:p>
            <a:r>
              <a:rPr lang="en-US" dirty="0">
                <a:solidFill>
                  <a:srgbClr val="D9D5D3"/>
                </a:solidFill>
              </a:rPr>
              <a:t>Mordechy Kot</a:t>
            </a:r>
          </a:p>
          <a:p>
            <a:r>
              <a:rPr lang="en-US" dirty="0">
                <a:solidFill>
                  <a:srgbClr val="D9D5D3"/>
                </a:solidFill>
              </a:rPr>
              <a:t>Aug. 10</a:t>
            </a:r>
            <a:r>
              <a:rPr lang="en-US" baseline="30000" dirty="0">
                <a:solidFill>
                  <a:srgbClr val="D9D5D3"/>
                </a:solidFill>
              </a:rPr>
              <a:t>th</a:t>
            </a:r>
            <a:r>
              <a:rPr lang="en-US" dirty="0">
                <a:solidFill>
                  <a:srgbClr val="D9D5D3"/>
                </a:solidFill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58077"/>
            <a:ext cx="4391025" cy="1039812"/>
          </a:xfrm>
        </p:spPr>
        <p:txBody>
          <a:bodyPr anchor="t"/>
          <a:lstStyle/>
          <a:p>
            <a:pPr algn="l"/>
            <a:r>
              <a:rPr lang="en-US" dirty="0"/>
              <a:t>Data Wrangling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3724" y="6356350"/>
            <a:ext cx="600075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2951" y="1597889"/>
            <a:ext cx="5353050" cy="313848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most important change here is the transition to working with a “landing class” category, where</a:t>
            </a:r>
          </a:p>
          <a:p>
            <a:pPr lvl="1"/>
            <a:r>
              <a:rPr lang="en-US" sz="1800" dirty="0"/>
              <a:t>Class = 1 for successful landings, and</a:t>
            </a:r>
          </a:p>
          <a:p>
            <a:pPr lvl="1"/>
            <a:r>
              <a:rPr lang="en-US" sz="1800" dirty="0"/>
              <a:t>Class = 0 for unsuccessful landings.</a:t>
            </a:r>
          </a:p>
          <a:p>
            <a:r>
              <a:rPr lang="en-US" dirty="0"/>
              <a:t>This is done to enable later training on numerical values. It also makes calculating the success rate simpler, as this is simply the average of the class.</a:t>
            </a:r>
          </a:p>
          <a:p>
            <a:r>
              <a:rPr lang="en-US" dirty="0"/>
              <a:t>The total success rate on all Falcon 9 missions is 67%.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2F7A66-0F75-42C7-A162-51D6AB28CF31}"/>
              </a:ext>
            </a:extLst>
          </p:cNvPr>
          <p:cNvGrpSpPr/>
          <p:nvPr/>
        </p:nvGrpSpPr>
        <p:grpSpPr>
          <a:xfrm>
            <a:off x="6798476" y="252445"/>
            <a:ext cx="4993474" cy="5576358"/>
            <a:chOff x="6931826" y="709645"/>
            <a:chExt cx="4993474" cy="5576358"/>
          </a:xfrm>
        </p:grpSpPr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D666C089-8417-41B5-9CEF-6469A0C13C56}"/>
                </a:ext>
              </a:extLst>
            </p:cNvPr>
            <p:cNvSpPr/>
            <p:nvPr/>
          </p:nvSpPr>
          <p:spPr>
            <a:xfrm>
              <a:off x="9982200" y="3511057"/>
              <a:ext cx="1621625" cy="1387473"/>
            </a:xfrm>
            <a:prstGeom prst="flowChartProcess">
              <a:avLst/>
            </a:prstGeom>
            <a:solidFill>
              <a:schemeClr val="bg2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b="1" dirty="0">
                  <a:solidFill>
                    <a:srgbClr val="002060"/>
                  </a:solidFill>
                </a:rPr>
                <a:t>Classified all landing outcomes to “successful” and “unsuccessful” </a:t>
              </a:r>
              <a:endParaRPr lang="en-US" sz="1000" dirty="0">
                <a:solidFill>
                  <a:srgbClr val="002060"/>
                </a:solidFill>
              </a:endParaRP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3D093BEB-DBD1-48C4-882B-CC120EAFF37C}"/>
                </a:ext>
              </a:extLst>
            </p:cNvPr>
            <p:cNvSpPr/>
            <p:nvPr/>
          </p:nvSpPr>
          <p:spPr>
            <a:xfrm>
              <a:off x="6931826" y="1851025"/>
              <a:ext cx="1157283" cy="1377950"/>
            </a:xfrm>
            <a:prstGeom prst="flowChartProcess">
              <a:avLst/>
            </a:prstGeom>
            <a:solidFill>
              <a:schemeClr val="bg2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b="1" dirty="0">
                  <a:solidFill>
                    <a:srgbClr val="002060"/>
                  </a:solidFill>
                </a:rPr>
                <a:t>Counted number of missions per launch site </a:t>
              </a:r>
              <a:endParaRPr lang="en-US" sz="1000" dirty="0">
                <a:solidFill>
                  <a:srgbClr val="002060"/>
                </a:solidFill>
              </a:endParaRP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294DEDA5-25E6-4A12-A0CC-9C7524EB5FE3}"/>
                </a:ext>
              </a:extLst>
            </p:cNvPr>
            <p:cNvSpPr/>
            <p:nvPr/>
          </p:nvSpPr>
          <p:spPr>
            <a:xfrm>
              <a:off x="8508209" y="1860549"/>
              <a:ext cx="1157283" cy="1377949"/>
            </a:xfrm>
            <a:prstGeom prst="flowChartProcess">
              <a:avLst/>
            </a:prstGeom>
            <a:solidFill>
              <a:schemeClr val="bg2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b="1" dirty="0">
                  <a:solidFill>
                    <a:srgbClr val="002060"/>
                  </a:solidFill>
                </a:rPr>
                <a:t>Counted number of missions per Orbit</a:t>
              </a:r>
              <a:endParaRPr lang="en-US" sz="1000" dirty="0">
                <a:solidFill>
                  <a:srgbClr val="002060"/>
                </a:solidFill>
              </a:endParaRPr>
            </a:p>
          </p:txBody>
        </p:sp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54F502B7-0223-411E-BF15-73D65B2E5DFF}"/>
                </a:ext>
              </a:extLst>
            </p:cNvPr>
            <p:cNvSpPr/>
            <p:nvPr/>
          </p:nvSpPr>
          <p:spPr>
            <a:xfrm>
              <a:off x="10084592" y="1831973"/>
              <a:ext cx="1338258" cy="1387473"/>
            </a:xfrm>
            <a:prstGeom prst="flowChartProcess">
              <a:avLst/>
            </a:prstGeom>
            <a:solidFill>
              <a:schemeClr val="bg2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b="1" dirty="0">
                  <a:solidFill>
                    <a:srgbClr val="002060"/>
                  </a:solidFill>
                </a:rPr>
                <a:t>Counted number of missions per landing outcome</a:t>
              </a:r>
              <a:endParaRPr lang="en-US" sz="1000" dirty="0">
                <a:solidFill>
                  <a:srgbClr val="002060"/>
                </a:solidFill>
              </a:endParaRP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115A22B3-6997-49A6-82A2-0EC8A69F6575}"/>
                </a:ext>
              </a:extLst>
            </p:cNvPr>
            <p:cNvSpPr/>
            <p:nvPr/>
          </p:nvSpPr>
          <p:spPr>
            <a:xfrm>
              <a:off x="8405812" y="709645"/>
              <a:ext cx="1362075" cy="440531"/>
            </a:xfrm>
            <a:prstGeom prst="flowChartProcess">
              <a:avLst/>
            </a:prstGeom>
            <a:solidFill>
              <a:schemeClr val="bg2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b="1" dirty="0">
                  <a:solidFill>
                    <a:srgbClr val="002060"/>
                  </a:solidFill>
                </a:rPr>
                <a:t>Import data</a:t>
              </a:r>
              <a:endParaRPr lang="en-US" sz="1000" dirty="0">
                <a:solidFill>
                  <a:srgbClr val="002060"/>
                </a:solidFill>
              </a:endParaRP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9521EA72-1CB0-4235-9F4B-47E92BA15C32}"/>
                </a:ext>
              </a:extLst>
            </p:cNvPr>
            <p:cNvSpPr/>
            <p:nvPr/>
          </p:nvSpPr>
          <p:spPr>
            <a:xfrm>
              <a:off x="9477375" y="5162222"/>
              <a:ext cx="2447925" cy="1123781"/>
            </a:xfrm>
            <a:prstGeom prst="flowChartProcess">
              <a:avLst/>
            </a:prstGeom>
            <a:solidFill>
              <a:schemeClr val="bg2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b="1" dirty="0">
                  <a:solidFill>
                    <a:srgbClr val="002060"/>
                  </a:solidFill>
                </a:rPr>
                <a:t>Created a “class” column</a:t>
              </a:r>
            </a:p>
            <a:p>
              <a:r>
                <a:rPr lang="en-US" sz="1200" dirty="0">
                  <a:solidFill>
                    <a:srgbClr val="002060"/>
                  </a:solidFill>
                </a:rPr>
                <a:t>Where</a:t>
              </a:r>
              <a:r>
                <a:rPr lang="en-US" sz="1600" b="1" dirty="0">
                  <a:solidFill>
                    <a:srgbClr val="002060"/>
                  </a:solidFill>
                </a:rPr>
                <a:t>:</a:t>
              </a:r>
            </a:p>
            <a:p>
              <a:r>
                <a:rPr lang="en-US" sz="1200" dirty="0">
                  <a:solidFill>
                    <a:srgbClr val="002060"/>
                  </a:solidFill>
                </a:rPr>
                <a:t>Class = 1 for successful landings, and</a:t>
              </a:r>
            </a:p>
            <a:p>
              <a:r>
                <a:rPr lang="en-US" sz="1200" dirty="0">
                  <a:solidFill>
                    <a:srgbClr val="002060"/>
                  </a:solidFill>
                </a:rPr>
                <a:t>Class = 0 for unsuccessful landings.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23E9B48-AA50-46FF-8DB7-CC2275FF8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73869" y="1312431"/>
              <a:ext cx="868680" cy="40726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B916559-C47F-4E76-BFC0-6A8CD591EB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6850" y="1321955"/>
              <a:ext cx="2" cy="5100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C29F18F-7FA9-405D-B567-B647F3CE3BF8}"/>
                </a:ext>
              </a:extLst>
            </p:cNvPr>
            <p:cNvCxnSpPr>
              <a:cxnSpLocks/>
            </p:cNvCxnSpPr>
            <p:nvPr/>
          </p:nvCxnSpPr>
          <p:spPr>
            <a:xfrm>
              <a:off x="9254970" y="1331479"/>
              <a:ext cx="814386" cy="3977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592D5ED-F808-48CA-B324-CAB7B47A5EAA}"/>
                </a:ext>
              </a:extLst>
            </p:cNvPr>
            <p:cNvCxnSpPr>
              <a:cxnSpLocks/>
            </p:cNvCxnSpPr>
            <p:nvPr/>
          </p:nvCxnSpPr>
          <p:spPr>
            <a:xfrm>
              <a:off x="10640852" y="3246851"/>
              <a:ext cx="0" cy="26420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DE54807-4CEB-4906-83BA-6999565A1393}"/>
                </a:ext>
              </a:extLst>
            </p:cNvPr>
            <p:cNvCxnSpPr>
              <a:cxnSpLocks/>
            </p:cNvCxnSpPr>
            <p:nvPr/>
          </p:nvCxnSpPr>
          <p:spPr>
            <a:xfrm>
              <a:off x="10640852" y="4898530"/>
              <a:ext cx="0" cy="26420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8490C7E-81CF-48E9-9AA2-6AB7566F6FB8}"/>
              </a:ext>
            </a:extLst>
          </p:cNvPr>
          <p:cNvSpPr/>
          <p:nvPr/>
        </p:nvSpPr>
        <p:spPr>
          <a:xfrm>
            <a:off x="352425" y="6053066"/>
            <a:ext cx="97321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GitHub link:</a:t>
            </a:r>
          </a:p>
          <a:p>
            <a:r>
              <a:rPr lang="en-US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https://github.com/Trimorphous/IBM_Data_Sci_Final/blob/bbbb8b98a7ef92d7106e5ad79867954bae3f10b1/W1.3%20Data%20Wrangling%20EDA.ipynb</a:t>
            </a:r>
            <a:endParaRPr lang="en-US" sz="1200" dirty="0">
              <a:solidFill>
                <a:schemeClr val="tx2"/>
              </a:solidFill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37" y="266832"/>
            <a:ext cx="6877633" cy="2852737"/>
          </a:xfrm>
        </p:spPr>
        <p:txBody>
          <a:bodyPr/>
          <a:lstStyle/>
          <a:p>
            <a:r>
              <a:rPr lang="en-US" dirty="0"/>
              <a:t>EDA with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FE4F3-0232-0849-BFC2-DCEE70914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pic>
        <p:nvPicPr>
          <p:cNvPr id="9218" name="Picture 2" descr="Astronaut Chris Cassidy Takes a Photo | NASA">
            <a:extLst>
              <a:ext uri="{FF2B5EF4-FFF2-40B4-BE49-F238E27FC236}">
                <a16:creationId xmlns:a16="http://schemas.microsoft.com/office/drawing/2014/main" id="{5050FD2E-1CF2-4D0E-A38D-EDCBB61E1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821" y="0"/>
            <a:ext cx="4554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6603EB-E412-419F-81FA-BD237BD43214}"/>
              </a:ext>
            </a:extLst>
          </p:cNvPr>
          <p:cNvSpPr/>
          <p:nvPr/>
        </p:nvSpPr>
        <p:spPr>
          <a:xfrm>
            <a:off x="122030" y="5894685"/>
            <a:ext cx="25019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 Link: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https://github.com/Trimorphous/IBM_Data_Sci_Final/blob/26c7e0a7672edb1d9b1911dc8850fd40162c263d/W2.2%20EDA%20Exploratory%20Data%20Analysis%20with%20Visualization.ipynb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168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3" y="457200"/>
            <a:ext cx="10209212" cy="1190625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Flight Number vs. Launch-Site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99661-D350-430C-84D4-4208B3A8F7AA}"/>
              </a:ext>
            </a:extLst>
          </p:cNvPr>
          <p:cNvSpPr txBox="1"/>
          <p:nvPr/>
        </p:nvSpPr>
        <p:spPr>
          <a:xfrm>
            <a:off x="795024" y="1221201"/>
            <a:ext cx="5862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launch-site usage can be roughly divided into 3 periods: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C667B-F128-4F69-AB47-A4487A132394}"/>
              </a:ext>
            </a:extLst>
          </p:cNvPr>
          <p:cNvSpPr txBox="1"/>
          <p:nvPr/>
        </p:nvSpPr>
        <p:spPr>
          <a:xfrm>
            <a:off x="8427682" y="751451"/>
            <a:ext cx="3181705" cy="73866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CCAFS = Cape Canaveral Air Force Station</a:t>
            </a:r>
          </a:p>
          <a:p>
            <a:r>
              <a:rPr lang="en-US" sz="1400" dirty="0"/>
              <a:t>VAFB = Vandenberg Air Force Base</a:t>
            </a:r>
          </a:p>
          <a:p>
            <a:r>
              <a:rPr lang="en-US" sz="1400" dirty="0"/>
              <a:t>KSC = Kennedy Space Center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3167C6-50DF-4076-860A-4E3C5EFB4EC3}"/>
              </a:ext>
            </a:extLst>
          </p:cNvPr>
          <p:cNvGrpSpPr/>
          <p:nvPr/>
        </p:nvGrpSpPr>
        <p:grpSpPr>
          <a:xfrm>
            <a:off x="948532" y="1890977"/>
            <a:ext cx="7014293" cy="4055688"/>
            <a:chOff x="948532" y="1890977"/>
            <a:chExt cx="7014293" cy="405568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A9D56E-8177-4FFB-BD62-C9E985B8F2FB}"/>
                </a:ext>
              </a:extLst>
            </p:cNvPr>
            <p:cNvGrpSpPr/>
            <p:nvPr/>
          </p:nvGrpSpPr>
          <p:grpSpPr>
            <a:xfrm>
              <a:off x="948532" y="1890977"/>
              <a:ext cx="6642894" cy="4055688"/>
              <a:chOff x="1510506" y="1575160"/>
              <a:chExt cx="8345065" cy="50949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7C0045D-F9A8-4B66-A6E8-803638A56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10506" y="2669018"/>
                <a:ext cx="8345065" cy="4001058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1AB2F7C-4E4D-4C5F-8F64-FE744F56ED63}"/>
                  </a:ext>
                </a:extLst>
              </p:cNvPr>
              <p:cNvCxnSpPr/>
              <p:nvPr/>
            </p:nvCxnSpPr>
            <p:spPr>
              <a:xfrm>
                <a:off x="4667250" y="2831501"/>
                <a:ext cx="0" cy="3086100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F99F3AE-5052-4F65-842D-7900531A947F}"/>
                  </a:ext>
                </a:extLst>
              </p:cNvPr>
              <p:cNvCxnSpPr/>
              <p:nvPr/>
            </p:nvCxnSpPr>
            <p:spPr>
              <a:xfrm>
                <a:off x="5702088" y="2802926"/>
                <a:ext cx="0" cy="3086100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66459A1E-63DA-4115-AF6A-AB5B0724740A}"/>
                  </a:ext>
                </a:extLst>
              </p:cNvPr>
              <p:cNvSpPr/>
              <p:nvPr/>
            </p:nvSpPr>
            <p:spPr>
              <a:xfrm rot="5400000">
                <a:off x="3591926" y="1875218"/>
                <a:ext cx="374214" cy="1585934"/>
              </a:xfrm>
              <a:prstGeom prst="leftBrace">
                <a:avLst>
                  <a:gd name="adj1" fmla="val 73340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017F11AE-4267-4DF8-B926-D8E30208C027}"/>
                  </a:ext>
                </a:extLst>
              </p:cNvPr>
              <p:cNvSpPr/>
              <p:nvPr/>
            </p:nvSpPr>
            <p:spPr>
              <a:xfrm rot="5400000">
                <a:off x="4998061" y="2233602"/>
                <a:ext cx="374214" cy="869165"/>
              </a:xfrm>
              <a:prstGeom prst="leftBrace">
                <a:avLst>
                  <a:gd name="adj1" fmla="val 73340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B85E79D4-8305-44F2-9BAC-755B2E7A52CA}"/>
                  </a:ext>
                </a:extLst>
              </p:cNvPr>
              <p:cNvSpPr/>
              <p:nvPr/>
            </p:nvSpPr>
            <p:spPr>
              <a:xfrm rot="5400000">
                <a:off x="7147818" y="1059128"/>
                <a:ext cx="374214" cy="3218115"/>
              </a:xfrm>
              <a:prstGeom prst="leftBrace">
                <a:avLst>
                  <a:gd name="adj1" fmla="val 73340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52442E-E863-4131-892F-2EE684AA543A}"/>
                  </a:ext>
                </a:extLst>
              </p:cNvPr>
              <p:cNvSpPr txBox="1"/>
              <p:nvPr/>
            </p:nvSpPr>
            <p:spPr>
              <a:xfrm>
                <a:off x="2986066" y="1575160"/>
                <a:ext cx="1573256" cy="811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Testing begins, mostly at Cape Canaveral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F46680-7C2D-4E14-9E78-3170FF232C20}"/>
                  </a:ext>
                </a:extLst>
              </p:cNvPr>
              <p:cNvSpPr txBox="1"/>
              <p:nvPr/>
            </p:nvSpPr>
            <p:spPr>
              <a:xfrm>
                <a:off x="4667250" y="1575160"/>
                <a:ext cx="1573255" cy="811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Transferring to Kennedy for a short period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B1F7E5-F583-4D2C-A16D-A8AE2D7D1A0C}"/>
                  </a:ext>
                </a:extLst>
              </p:cNvPr>
              <p:cNvSpPr txBox="1"/>
              <p:nvPr/>
            </p:nvSpPr>
            <p:spPr>
              <a:xfrm>
                <a:off x="6827483" y="1597159"/>
                <a:ext cx="1855452" cy="811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Moving back to mostly Cape Canaveral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4F9090-67B3-4F23-98AB-24CC4E71B9D6}"/>
                </a:ext>
              </a:extLst>
            </p:cNvPr>
            <p:cNvSpPr txBox="1"/>
            <p:nvPr/>
          </p:nvSpPr>
          <p:spPr>
            <a:xfrm>
              <a:off x="7420689" y="4188576"/>
              <a:ext cx="5421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Failure</a:t>
              </a:r>
            </a:p>
            <a:p>
              <a:r>
                <a:rPr lang="en-US" sz="900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Success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5319DC-934C-4932-AC67-4249E46D9427}"/>
              </a:ext>
            </a:extLst>
          </p:cNvPr>
          <p:cNvSpPr txBox="1"/>
          <p:nvPr/>
        </p:nvSpPr>
        <p:spPr>
          <a:xfrm>
            <a:off x="8731097" y="4354191"/>
            <a:ext cx="2367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Vandenberg Air Force Base sees intermittent use throughout the Falcon 9 testing.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8B71C9-9611-47E0-A281-359034A547A8}"/>
              </a:ext>
            </a:extLst>
          </p:cNvPr>
          <p:cNvSpPr/>
          <p:nvPr/>
        </p:nvSpPr>
        <p:spPr>
          <a:xfrm>
            <a:off x="122030" y="5894685"/>
            <a:ext cx="25019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 Link: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https://github.com/Trimorphous/IBM_Data_Sci_Final/blob/26c7e0a7672edb1d9b1911dc8850fd40162c263d/W2.2%20EDA%20Exploratory%20Data%20Analysis%20with%20Visualization.ipynb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71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13" y="492123"/>
            <a:ext cx="5656262" cy="927101"/>
          </a:xfrm>
        </p:spPr>
        <p:txBody>
          <a:bodyPr>
            <a:normAutofit/>
          </a:bodyPr>
          <a:lstStyle/>
          <a:p>
            <a:r>
              <a:rPr lang="en-CA" sz="3600" b="1" dirty="0"/>
              <a:t>Payload vs. Launch-Site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C6F3AE-271E-46AA-BF04-903862FEF2D8}"/>
              </a:ext>
            </a:extLst>
          </p:cNvPr>
          <p:cNvGrpSpPr/>
          <p:nvPr/>
        </p:nvGrpSpPr>
        <p:grpSpPr>
          <a:xfrm>
            <a:off x="503552" y="2279965"/>
            <a:ext cx="6887831" cy="3219136"/>
            <a:chOff x="1439863" y="1860864"/>
            <a:chExt cx="8675671" cy="40547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E8534F-8EA2-426D-ADE3-48AA98D98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863" y="1971675"/>
              <a:ext cx="8411749" cy="39439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A52FBC2-B318-4891-BD06-44A6CE319B5D}"/>
                </a:ext>
              </a:extLst>
            </p:cNvPr>
            <p:cNvCxnSpPr>
              <a:cxnSpLocks/>
            </p:cNvCxnSpPr>
            <p:nvPr/>
          </p:nvCxnSpPr>
          <p:spPr>
            <a:xfrm>
              <a:off x="5594984" y="2290983"/>
              <a:ext cx="0" cy="2852517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28880DC-BDD5-4F24-A9DA-187FDC0A9EB2}"/>
                </a:ext>
              </a:extLst>
            </p:cNvPr>
            <p:cNvCxnSpPr>
              <a:cxnSpLocks/>
            </p:cNvCxnSpPr>
            <p:nvPr/>
          </p:nvCxnSpPr>
          <p:spPr>
            <a:xfrm>
              <a:off x="8319134" y="2290983"/>
              <a:ext cx="0" cy="2852517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C146C7-695C-4118-A811-317D47B3B35C}"/>
                </a:ext>
              </a:extLst>
            </p:cNvPr>
            <p:cNvSpPr txBox="1"/>
            <p:nvPr/>
          </p:nvSpPr>
          <p:spPr>
            <a:xfrm>
              <a:off x="3676038" y="1860864"/>
              <a:ext cx="1457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Low Payload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8FC858-62F0-4383-BE81-178CE653DFE9}"/>
                </a:ext>
              </a:extLst>
            </p:cNvPr>
            <p:cNvSpPr txBox="1"/>
            <p:nvPr/>
          </p:nvSpPr>
          <p:spPr>
            <a:xfrm>
              <a:off x="6150336" y="1860864"/>
              <a:ext cx="1707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Intermediate Payload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DFC1E7-AF31-44A8-8D20-D67B4CDE0FC0}"/>
                </a:ext>
              </a:extLst>
            </p:cNvPr>
            <p:cNvSpPr txBox="1"/>
            <p:nvPr/>
          </p:nvSpPr>
          <p:spPr>
            <a:xfrm>
              <a:off x="8407761" y="1860864"/>
              <a:ext cx="1707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High Payload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B9BDCD-4F82-4E3E-A637-29C86F10E0B2}"/>
                </a:ext>
              </a:extLst>
            </p:cNvPr>
            <p:cNvSpPr txBox="1"/>
            <p:nvPr/>
          </p:nvSpPr>
          <p:spPr>
            <a:xfrm>
              <a:off x="9517774" y="3826806"/>
              <a:ext cx="5052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Failure</a:t>
              </a:r>
            </a:p>
            <a:p>
              <a:endParaRPr lang="en-US" sz="900" dirty="0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D7E28B-E1F0-47AF-9B49-D1D919417911}"/>
                </a:ext>
              </a:extLst>
            </p:cNvPr>
            <p:cNvSpPr/>
            <p:nvPr/>
          </p:nvSpPr>
          <p:spPr>
            <a:xfrm>
              <a:off x="9508249" y="3995167"/>
              <a:ext cx="5421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Success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596908-99EE-4561-B499-C62F88FB94FA}"/>
              </a:ext>
            </a:extLst>
          </p:cNvPr>
          <p:cNvSpPr txBox="1"/>
          <p:nvPr/>
        </p:nvSpPr>
        <p:spPr>
          <a:xfrm>
            <a:off x="7753765" y="492123"/>
            <a:ext cx="3181705" cy="73866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CCAFS = Cape Canaveral Air Force Station</a:t>
            </a:r>
          </a:p>
          <a:p>
            <a:r>
              <a:rPr lang="en-US" sz="1400" dirty="0"/>
              <a:t>VAFB = Vandenberg Air Force Base</a:t>
            </a:r>
          </a:p>
          <a:p>
            <a:r>
              <a:rPr lang="en-US" sz="1400" dirty="0"/>
              <a:t>KSC = Kennedy Space Center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1C5832-AD36-4EF3-95E2-43DE31CEF9BE}"/>
              </a:ext>
            </a:extLst>
          </p:cNvPr>
          <p:cNvSpPr txBox="1"/>
          <p:nvPr/>
        </p:nvSpPr>
        <p:spPr>
          <a:xfrm>
            <a:off x="7587157" y="1625197"/>
            <a:ext cx="3514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payload missions take place at all bases.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Intermediate payload missions take place mostly at Vandenberg AFB (West coast).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payload missions only happen at CCAFS and KSC (East coast)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EBC67-39C9-49D9-BD4B-7D67580BA2B3}"/>
              </a:ext>
            </a:extLst>
          </p:cNvPr>
          <p:cNvSpPr/>
          <p:nvPr/>
        </p:nvSpPr>
        <p:spPr>
          <a:xfrm>
            <a:off x="7587157" y="4078641"/>
            <a:ext cx="39731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Most likely, west-coast launches go into retrograde orbit, and east-coast launches go into prograde orbit.</a:t>
            </a:r>
          </a:p>
          <a:p>
            <a:r>
              <a:rPr lang="en-US" b="1" dirty="0"/>
              <a:t>Since retrograde orbits require more fuel, they exclude high-payload missions. Therefore, we don’t see high-payload missions from the west coast.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794030-7A2A-4935-BB7D-314605CE88AE}"/>
              </a:ext>
            </a:extLst>
          </p:cNvPr>
          <p:cNvSpPr/>
          <p:nvPr/>
        </p:nvSpPr>
        <p:spPr>
          <a:xfrm>
            <a:off x="122030" y="5894685"/>
            <a:ext cx="25019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 Link: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https://github.com/Trimorphous/IBM_Data_Sci_Final/blob/26c7e0a7672edb1d9b1911dc8850fd40162c263d/W2.2%20EDA%20Exploratory%20Data%20Analysis%20with%20Visualization.ipynb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699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999" y="695124"/>
            <a:ext cx="3643718" cy="2638625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Success Rate vs. Orbit 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795FD-5AD7-4A6A-BD13-01B3A7DCC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223" y="147877"/>
            <a:ext cx="4248743" cy="28578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A1502-2218-433A-9C48-B1AB5D49BC78}"/>
              </a:ext>
            </a:extLst>
          </p:cNvPr>
          <p:cNvSpPr/>
          <p:nvPr/>
        </p:nvSpPr>
        <p:spPr>
          <a:xfrm>
            <a:off x="8417966" y="438367"/>
            <a:ext cx="3128468" cy="2123658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</a:rPr>
              <a:t>LEO</a:t>
            </a: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</a:rPr>
              <a:t>: Low Earth orbit </a:t>
            </a:r>
          </a:p>
          <a:p>
            <a:pPr algn="just"/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</a:rPr>
              <a:t>VLEO</a:t>
            </a: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</a:rPr>
              <a:t>: Very Low Earth Orbits</a:t>
            </a:r>
          </a:p>
          <a:p>
            <a:pPr algn="just"/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</a:rPr>
              <a:t>GTO</a:t>
            </a: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</a:rPr>
              <a:t> Geostationary transfer orbit.</a:t>
            </a:r>
          </a:p>
          <a:p>
            <a:pPr algn="just"/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</a:rPr>
              <a:t>SSO (or SO)</a:t>
            </a: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</a:rPr>
              <a:t>: It is a Sun-synchronous orbit</a:t>
            </a:r>
          </a:p>
          <a:p>
            <a:pPr algn="just"/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</a:rPr>
              <a:t>ES-L1 </a:t>
            </a: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</a:rPr>
              <a:t>Lagrange point 1 </a:t>
            </a:r>
          </a:p>
          <a:p>
            <a:pPr algn="just"/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</a:rPr>
              <a:t>HEO</a:t>
            </a: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</a:rPr>
              <a:t> A highly elliptical orbit.</a:t>
            </a:r>
          </a:p>
          <a:p>
            <a:pPr algn="just"/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</a:rPr>
              <a:t>ISS </a:t>
            </a: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</a:rPr>
              <a:t>International Space Satation</a:t>
            </a:r>
            <a:r>
              <a:rPr lang="en-US" sz="1200" u="sng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7]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Helvetica Neue"/>
            </a:endParaRPr>
          </a:p>
          <a:p>
            <a:pPr algn="just"/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</a:rPr>
              <a:t>MEO </a:t>
            </a: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</a:rPr>
              <a:t>Medium Earth Orbit</a:t>
            </a:r>
            <a:r>
              <a:rPr lang="en-US" sz="1200" u="sng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[8]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Helvetica Neue"/>
            </a:endParaRPr>
          </a:p>
          <a:p>
            <a:pPr algn="just"/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</a:rPr>
              <a:t>HEO </a:t>
            </a: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</a:rPr>
              <a:t>Highly Elliptical Orbit</a:t>
            </a:r>
          </a:p>
          <a:p>
            <a:pPr algn="just"/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</a:rPr>
              <a:t>GEO </a:t>
            </a: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</a:rPr>
              <a:t>geosynchronous orbit</a:t>
            </a:r>
          </a:p>
          <a:p>
            <a:pPr algn="just"/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</a:rPr>
              <a:t>PO </a:t>
            </a: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/>
              </a:rPr>
              <a:t>Polar Orbit</a:t>
            </a:r>
            <a:endParaRPr lang="en-US" sz="1200" b="0" i="0" dirty="0">
              <a:solidFill>
                <a:schemeClr val="tx2">
                  <a:lumMod val="50000"/>
                  <a:lumOff val="50000"/>
                </a:schemeClr>
              </a:solidFill>
              <a:effectLst/>
              <a:latin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AF42A-1409-496C-BDA2-8C50550EE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717" y="3834997"/>
            <a:ext cx="4858428" cy="28864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E1CF1C-CFC9-4C79-BB99-96050D108327}"/>
              </a:ext>
            </a:extLst>
          </p:cNvPr>
          <p:cNvSpPr txBox="1"/>
          <p:nvPr/>
        </p:nvSpPr>
        <p:spPr>
          <a:xfrm>
            <a:off x="8499127" y="3956830"/>
            <a:ext cx="31284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orbit types that have the lowest success rates are typically the first ones that SpaceX attempted – LEO, ISS, PO and GTO. This is evident by their low flight-numbers.</a:t>
            </a:r>
          </a:p>
          <a:p>
            <a:r>
              <a:rPr lang="en-US" sz="1600" dirty="0"/>
              <a:t>Later orbits attempted likely draw from the experience of these first missions and therefore have higher success rates.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6A6E2E9-5531-49ED-9FCD-106F3C051611}"/>
              </a:ext>
            </a:extLst>
          </p:cNvPr>
          <p:cNvSpPr/>
          <p:nvPr/>
        </p:nvSpPr>
        <p:spPr>
          <a:xfrm>
            <a:off x="6267831" y="3005775"/>
            <a:ext cx="485775" cy="8292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1613B00-8F4F-48FF-BE06-B2107C49C13D}"/>
              </a:ext>
            </a:extLst>
          </p:cNvPr>
          <p:cNvSpPr txBox="1">
            <a:spLocks/>
          </p:cNvSpPr>
          <p:nvPr/>
        </p:nvSpPr>
        <p:spPr>
          <a:xfrm>
            <a:off x="236986" y="3429000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CA" sz="3600" b="1" dirty="0"/>
              <a:t>Flight Number vs. Orbit Type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AB89C9-F169-4E59-A01B-B2C412689FAF}"/>
              </a:ext>
            </a:extLst>
          </p:cNvPr>
          <p:cNvSpPr/>
          <p:nvPr/>
        </p:nvSpPr>
        <p:spPr>
          <a:xfrm>
            <a:off x="122030" y="5894685"/>
            <a:ext cx="25019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 Link: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https://github.com/Trimorphous/IBM_Data_Sci_Final/blob/26c7e0a7672edb1d9b1911dc8850fd40162c263d/W2.2%20EDA%20Exploratory%20Data%20Analysis%20with%20Visualization.ipynb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532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/>
              <a:t>Payload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Low-payload missions happen for almost all orbits, but high-payload missions are limited to low orbits, since they require more fuel and cannot go as high.</a:t>
            </a:r>
          </a:p>
          <a:p>
            <a:r>
              <a:rPr lang="en-US" dirty="0"/>
              <a:t>We therefore see high-payload missions only for ISS and VLEO orbits, both very low.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4CA0B-EC90-48E0-835E-57F9AFA17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438" y="1419124"/>
            <a:ext cx="6770323" cy="42864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0BE113-0479-4179-9EA2-A7A9CF754A8D}"/>
              </a:ext>
            </a:extLst>
          </p:cNvPr>
          <p:cNvSpPr/>
          <p:nvPr/>
        </p:nvSpPr>
        <p:spPr>
          <a:xfrm>
            <a:off x="122030" y="5894685"/>
            <a:ext cx="25019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 Link: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https://github.com/Trimorphous/IBM_Data_Sci_Final/blob/26c7e0a7672edb1d9b1911dc8850fd40162c263d/W2.2%20EDA%20Exploratory%20Data%20Analysis%20with%20Visualization.ipynb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807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4800"/>
            <a:ext cx="3932237" cy="1600200"/>
          </a:xfrm>
        </p:spPr>
        <p:txBody>
          <a:bodyPr>
            <a:normAutofit/>
          </a:bodyPr>
          <a:lstStyle/>
          <a:p>
            <a:r>
              <a:rPr lang="en-CA" sz="3600" b="1" dirty="0"/>
              <a:t>Launch Success Yearly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As we have already observed in the “</a:t>
            </a:r>
            <a:r>
              <a:rPr lang="en-CA" sz="2000" i="1" dirty="0"/>
              <a:t>Flight Number vs. Orbit type</a:t>
            </a:r>
            <a:r>
              <a:rPr lang="en-CA" sz="2000" dirty="0"/>
              <a:t>” graph, the success rate is very highly </a:t>
            </a:r>
            <a:r>
              <a:rPr lang="en-CA" sz="2000" dirty="0" err="1"/>
              <a:t>correlted</a:t>
            </a:r>
            <a:r>
              <a:rPr lang="en-CA" sz="2000" dirty="0"/>
              <a:t> to the year of launch.</a:t>
            </a:r>
          </a:p>
          <a:p>
            <a:r>
              <a:rPr lang="en-CA" sz="2000" dirty="0"/>
              <a:t>SpaceX clearly learn from their mistakes and apply the lessons of one type of mission, to all other types of missions.</a:t>
            </a:r>
            <a:r>
              <a:rPr lang="en-US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6E433-FBEB-4586-92BA-42401E649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13" y="1366615"/>
            <a:ext cx="5565891" cy="37292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F9DC12-7F1E-4935-B5A8-E19CAF6857F7}"/>
              </a:ext>
            </a:extLst>
          </p:cNvPr>
          <p:cNvSpPr/>
          <p:nvPr/>
        </p:nvSpPr>
        <p:spPr>
          <a:xfrm>
            <a:off x="122030" y="5894685"/>
            <a:ext cx="25019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 Link: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https://github.com/Trimorphous/IBM_Data_Sci_Final/blob/26c7e0a7672edb1d9b1911dc8850fd40162c263d/W2.2%20EDA%20Exploratory%20Data%20Analysis%20with%20Visualization.ipynb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66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57200"/>
            <a:ext cx="5264150" cy="1362075"/>
          </a:xfrm>
        </p:spPr>
        <p:txBody>
          <a:bodyPr/>
          <a:lstStyle/>
          <a:p>
            <a:r>
              <a:rPr lang="en-US" dirty="0"/>
              <a:t>EDA with SQL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6825965-B5D6-4B7D-AD3B-BBE0187E1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7" r="27365" b="8163"/>
          <a:stretch/>
        </p:blipFill>
        <p:spPr bwMode="auto">
          <a:xfrm>
            <a:off x="5283200" y="0"/>
            <a:ext cx="6908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89830D-D299-4201-A080-4ECC1509B2C0}"/>
              </a:ext>
            </a:extLst>
          </p:cNvPr>
          <p:cNvSpPr/>
          <p:nvPr/>
        </p:nvSpPr>
        <p:spPr>
          <a:xfrm>
            <a:off x="5321299" y="6261913"/>
            <a:ext cx="34163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arial" panose="020B0604020202020204" pitchFamily="34" charset="0"/>
              </a:rPr>
              <a:t>The Falcon 9 which launched Dragon CRS-16 to the ISS for NASA, floating offshore of Port Canaveral about 24 hours later.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323DEF-C473-4FDA-9248-D4032216EAFB}"/>
              </a:ext>
            </a:extLst>
          </p:cNvPr>
          <p:cNvSpPr/>
          <p:nvPr/>
        </p:nvSpPr>
        <p:spPr>
          <a:xfrm>
            <a:off x="122030" y="5894685"/>
            <a:ext cx="250196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 Link: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https://github.com/Trimorphous/IBM_Data_Sci_Final/blob/9e11b5333d28ba914475c6c421030861ebf28915/W2.1%20EDA%20exploratory%20data%20analysis%20with%20SQL.ipynb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102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3123F2-A878-4E8A-8459-7A28ABBE0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2380945"/>
            <a:ext cx="9897856" cy="3286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CA" b="1" dirty="0"/>
              <a:t>All Launch-Site Names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210300" cy="585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data contains these unique site names: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15CDF0C-4BC0-4852-A7A2-5F80EA8282D3}"/>
              </a:ext>
            </a:extLst>
          </p:cNvPr>
          <p:cNvSpPr/>
          <p:nvPr/>
        </p:nvSpPr>
        <p:spPr>
          <a:xfrm rot="10800000">
            <a:off x="3443278" y="4114799"/>
            <a:ext cx="428625" cy="833409"/>
          </a:xfrm>
          <a:prstGeom prst="leftBrace">
            <a:avLst>
              <a:gd name="adj1" fmla="val 2388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B089583-6269-4EB6-8406-0D4E0353B4E5}"/>
              </a:ext>
            </a:extLst>
          </p:cNvPr>
          <p:cNvSpPr txBox="1">
            <a:spLocks/>
          </p:cNvSpPr>
          <p:nvPr/>
        </p:nvSpPr>
        <p:spPr>
          <a:xfrm>
            <a:off x="3871903" y="4362452"/>
            <a:ext cx="6210300" cy="58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Cape Canaveral Air Force Based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F0B18C-A714-47F3-BB1B-712C273F2AEE}"/>
              </a:ext>
            </a:extLst>
          </p:cNvPr>
          <p:cNvSpPr txBox="1">
            <a:spLocks/>
          </p:cNvSpPr>
          <p:nvPr/>
        </p:nvSpPr>
        <p:spPr>
          <a:xfrm>
            <a:off x="3871903" y="4948209"/>
            <a:ext cx="6210300" cy="58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Kennedy Space Center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39479BB-7469-4E2B-A496-C79194866554}"/>
              </a:ext>
            </a:extLst>
          </p:cNvPr>
          <p:cNvSpPr txBox="1">
            <a:spLocks/>
          </p:cNvSpPr>
          <p:nvPr/>
        </p:nvSpPr>
        <p:spPr>
          <a:xfrm>
            <a:off x="3871903" y="5278746"/>
            <a:ext cx="6210300" cy="58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Vandenberg Air Force Base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B16D73-EB2A-496B-BE90-A843F6C4C60A}"/>
              </a:ext>
            </a:extLst>
          </p:cNvPr>
          <p:cNvSpPr/>
          <p:nvPr/>
        </p:nvSpPr>
        <p:spPr>
          <a:xfrm>
            <a:off x="122030" y="5894685"/>
            <a:ext cx="250196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 Link: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https://github.com/Trimorphous/IBM_Data_Sci_Final/blob/9e11b5333d28ba914475c6c421030861ebf28915/W2.1%20EDA%20exploratory%20data%20analysis%20with%20SQL.ipynb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65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CA" b="1" dirty="0"/>
              <a:t>Launch-Site Names Beginning with `CCA`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sites beginning with CCA are located at Cape Canaveral.</a:t>
            </a:r>
          </a:p>
          <a:p>
            <a:pPr marL="0" indent="0">
              <a:buNone/>
            </a:pPr>
            <a:r>
              <a:rPr lang="en-US" dirty="0"/>
              <a:t>Below is an example of the first 5 records of Cape Canaveral launches: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B5293-E3BE-4AB9-9C59-02389ACF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325116"/>
            <a:ext cx="10315575" cy="2351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AA9071-842C-41B9-80F1-EDD9255FA476}"/>
              </a:ext>
            </a:extLst>
          </p:cNvPr>
          <p:cNvSpPr/>
          <p:nvPr/>
        </p:nvSpPr>
        <p:spPr>
          <a:xfrm>
            <a:off x="122030" y="5894685"/>
            <a:ext cx="250196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 Link: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https://github.com/Trimorphous/IBM_Data_Sci_Final/blob/9e11b5333d28ba914475c6c421030861ebf28915/W2.1%20EDA%20exploratory%20data%20analysis%20with%20SQL.ipynb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702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976D1-A8E9-4EFD-95B3-FB38F7218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42094"/>
            <a:ext cx="9144000" cy="757237"/>
          </a:xfrm>
        </p:spPr>
        <p:txBody>
          <a:bodyPr>
            <a:normAutofit/>
          </a:bodyPr>
          <a:lstStyle/>
          <a:p>
            <a:r>
              <a:rPr lang="en-US" sz="2000" dirty="0"/>
              <a:t>(Cover Page)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84D67-59FB-4A73-A3EE-18A97A5DA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F741F-80E4-46DD-957F-17754DA1152E}"/>
              </a:ext>
            </a:extLst>
          </p:cNvPr>
          <p:cNvSpPr txBox="1"/>
          <p:nvPr/>
        </p:nvSpPr>
        <p:spPr>
          <a:xfrm>
            <a:off x="1698172" y="492295"/>
            <a:ext cx="9303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Analysis of SpaceX technologies using </a:t>
            </a:r>
            <a:r>
              <a:rPr lang="en-US" sz="2800" dirty="0" err="1"/>
              <a:t>publicaly</a:t>
            </a:r>
            <a:r>
              <a:rPr lang="en-US" sz="2800" dirty="0"/>
              <a:t> available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37E1F6-D092-4047-8FFE-1BEE3653AF4A}"/>
              </a:ext>
            </a:extLst>
          </p:cNvPr>
          <p:cNvSpPr txBox="1"/>
          <p:nvPr/>
        </p:nvSpPr>
        <p:spPr>
          <a:xfrm>
            <a:off x="1105806" y="2691026"/>
            <a:ext cx="3505201" cy="954107"/>
          </a:xfrm>
          <a:prstGeom prst="rect">
            <a:avLst/>
          </a:prstGeom>
          <a:solidFill>
            <a:schemeClr val="bg1">
              <a:lumMod val="20000"/>
              <a:lumOff val="80000"/>
              <a:alpha val="36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Aim: </a:t>
            </a:r>
            <a:r>
              <a:rPr lang="en-US" sz="1400" dirty="0"/>
              <a:t>to use </a:t>
            </a:r>
            <a:r>
              <a:rPr lang="en-US" sz="1400" dirty="0" err="1"/>
              <a:t>publically</a:t>
            </a:r>
            <a:r>
              <a:rPr lang="en-US" sz="1400" dirty="0"/>
              <a:t> available data published by SpaceX, in order to enable our company (</a:t>
            </a:r>
            <a:r>
              <a:rPr lang="en-US" sz="1400" dirty="0" err="1"/>
              <a:t>SpaceY</a:t>
            </a:r>
            <a:r>
              <a:rPr lang="en-US" sz="1400" dirty="0"/>
              <a:t>) to bid against them in the space transportation market.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0BB3C-D696-421A-9C41-6A7B44B0B494}"/>
              </a:ext>
            </a:extLst>
          </p:cNvPr>
          <p:cNvSpPr txBox="1"/>
          <p:nvPr/>
        </p:nvSpPr>
        <p:spPr>
          <a:xfrm>
            <a:off x="1096280" y="3967724"/>
            <a:ext cx="3505201" cy="738664"/>
          </a:xfrm>
          <a:prstGeom prst="rect">
            <a:avLst/>
          </a:prstGeom>
          <a:solidFill>
            <a:schemeClr val="bg1">
              <a:lumMod val="20000"/>
              <a:lumOff val="80000"/>
              <a:alpha val="36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Method:</a:t>
            </a:r>
            <a:r>
              <a:rPr lang="en-US" sz="1400" dirty="0"/>
              <a:t> A machine learning model was constructed, giving our company the ability to predict with high accuracy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BBB3F2-EE23-4BBE-830D-07BD1FAF2586}"/>
              </a:ext>
            </a:extLst>
          </p:cNvPr>
          <p:cNvSpPr txBox="1"/>
          <p:nvPr/>
        </p:nvSpPr>
        <p:spPr>
          <a:xfrm>
            <a:off x="4941546" y="1186017"/>
            <a:ext cx="6060283" cy="5481483"/>
          </a:xfrm>
          <a:prstGeom prst="rect">
            <a:avLst/>
          </a:prstGeom>
          <a:solidFill>
            <a:schemeClr val="bg1">
              <a:lumMod val="20000"/>
              <a:lumOff val="80000"/>
              <a:alpha val="36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1200" b="1" dirty="0"/>
              <a:t>Results: </a:t>
            </a:r>
            <a:r>
              <a:rPr lang="en-US" sz="1200" dirty="0"/>
              <a:t>Analysis reveals SpaceX typically has failures with new technologies and mission types, which are “ironed out” later on.  Their success rate </a:t>
            </a:r>
            <a:r>
              <a:rPr lang="en-US" sz="1200" dirty="0" err="1"/>
              <a:t>climbes</a:t>
            </a:r>
            <a:r>
              <a:rPr lang="en-US" sz="1200" dirty="0"/>
              <a:t> as they gain experience.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Despite several past failures, they now have good success rates with tried-and-tested tech: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Midweight payloads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Home-based launches from Kennedy space center.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Low- and medium-altitude circular earth orbit.</a:t>
            </a:r>
          </a:p>
          <a:p>
            <a:r>
              <a:rPr lang="en-US" sz="1200" dirty="0"/>
              <a:t>They are still struggling with relatively new endeavors: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High energy orbits such as PO and GTO.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High Payloads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New booster versions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Remote base launches.</a:t>
            </a:r>
          </a:p>
          <a:p>
            <a:r>
              <a:rPr lang="en-US" sz="1200" dirty="0"/>
              <a:t>It is in those fields that conventional (non-reusable) rockets can still, for now, be competitive in the space transportation market.</a:t>
            </a:r>
          </a:p>
          <a:p>
            <a:r>
              <a:rPr lang="en-US" sz="1200" dirty="0"/>
              <a:t>It is otherwise expected that SpaceX will be able to drop its prices even lower, and venture into new space-transportation products.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9580FB-ED27-4B93-9E0C-5C3B82CC6D0C}"/>
              </a:ext>
            </a:extLst>
          </p:cNvPr>
          <p:cNvSpPr txBox="1"/>
          <p:nvPr/>
        </p:nvSpPr>
        <p:spPr>
          <a:xfrm>
            <a:off x="1105805" y="1177338"/>
            <a:ext cx="3505201" cy="1169551"/>
          </a:xfrm>
          <a:prstGeom prst="rect">
            <a:avLst/>
          </a:prstGeom>
          <a:solidFill>
            <a:schemeClr val="bg1">
              <a:lumMod val="20000"/>
              <a:lumOff val="80000"/>
              <a:alpha val="36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Intro:</a:t>
            </a:r>
            <a:r>
              <a:rPr lang="en-US" sz="1400" dirty="0"/>
              <a:t> SpaceX can provide commercial space transportation at a fraction of the price of other providers because of their reusable booster technology, which reduces their costs considerably.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8A4B2C-0838-4C65-9A46-51E176AC9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772" y="1655968"/>
            <a:ext cx="3305829" cy="221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94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CA" b="1" dirty="0"/>
              <a:t>Total Payload Mass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017"/>
            <a:ext cx="395287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list of payload masses for NASA CRS boosters ranges from 500 to 3136kg.</a:t>
            </a:r>
          </a:p>
          <a:p>
            <a:r>
              <a:rPr lang="en-US" dirty="0"/>
              <a:t>These are considered very low payloads.</a:t>
            </a:r>
          </a:p>
          <a:p>
            <a:r>
              <a:rPr lang="en-US" dirty="0"/>
              <a:t>Therefore, SpaceX has a high motivation to develop boosters that can carry higher loads, up to 16000kg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176EFE-A0F0-4FA3-8B6F-C47451775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272" y="1030477"/>
            <a:ext cx="3258005" cy="1105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410919-2C3C-4AB7-991B-B7A8A66B9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288" y="1056465"/>
            <a:ext cx="1600423" cy="58015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AF5CA0-2444-4DF5-B3A0-65F73F59C377}"/>
              </a:ext>
            </a:extLst>
          </p:cNvPr>
          <p:cNvSpPr/>
          <p:nvPr/>
        </p:nvSpPr>
        <p:spPr>
          <a:xfrm>
            <a:off x="122030" y="5894685"/>
            <a:ext cx="250196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 Link: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https://github.com/Trimorphous/IBM_Data_Sci_Final/blob/9e11b5333d28ba914475c6c421030861ebf28915/W2.1%20EDA%20exploratory%20data%20analysis%20with%20SQL.ipynb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313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CA" b="1" dirty="0"/>
              <a:t>Average Payload Mass for F9 v1.1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471737"/>
          </a:xfrm>
        </p:spPr>
        <p:txBody>
          <a:bodyPr/>
          <a:lstStyle/>
          <a:p>
            <a:r>
              <a:rPr lang="en-US" dirty="0"/>
              <a:t>The Average payload mass of the F9 v1.1 is 2535kg.</a:t>
            </a:r>
          </a:p>
          <a:p>
            <a:r>
              <a:rPr lang="en-US" dirty="0"/>
              <a:t>This is comparable to the NASA CRS booster.</a:t>
            </a:r>
          </a:p>
          <a:p>
            <a:r>
              <a:rPr lang="en-US" dirty="0"/>
              <a:t>SpaceX is likely to push the F9 to higher loads, or develop a heavier booster.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1CFB3E-3B65-4A24-B358-9C43FB0D4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07" y="3884372"/>
            <a:ext cx="8859486" cy="924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5B065E-E193-492E-B538-562FBB6AF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30" y="4837001"/>
            <a:ext cx="2076740" cy="6858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236C83-155A-4F74-8E11-54EE5F44892E}"/>
              </a:ext>
            </a:extLst>
          </p:cNvPr>
          <p:cNvSpPr/>
          <p:nvPr/>
        </p:nvSpPr>
        <p:spPr>
          <a:xfrm>
            <a:off x="122030" y="5894685"/>
            <a:ext cx="250196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 Link: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https://github.com/Trimorphous/IBM_Data_Sci_Final/blob/9e11b5333d28ba914475c6c421030861ebf28915/W2.1%20EDA%20exploratory%20data%20analysis%20with%20SQL.ipynb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12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CA" b="1" dirty="0"/>
              <a:t>First Successful Ground Landing 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first successful ground-pad landing happened on 2015-12-22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8F5E79-5AF2-4377-AD97-274EFDF63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983" y="3262046"/>
            <a:ext cx="8659433" cy="19052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BA2FE4-46C7-49A8-AF5C-C6CA8A6B921A}"/>
              </a:ext>
            </a:extLst>
          </p:cNvPr>
          <p:cNvSpPr/>
          <p:nvPr/>
        </p:nvSpPr>
        <p:spPr>
          <a:xfrm>
            <a:off x="122030" y="5894685"/>
            <a:ext cx="250196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 Link: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https://github.com/Trimorphous/IBM_Data_Sci_Final/blob/9e11b5333d28ba914475c6c421030861ebf28915/W2.1%20EDA%20exploratory%20data%20analysis%20with%20SQL.ipynb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293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>
            <a:normAutofit/>
          </a:bodyPr>
          <a:lstStyle/>
          <a:p>
            <a:r>
              <a:rPr lang="en-CA" b="1" dirty="0"/>
              <a:t>Successful Drone Ship Landing with Payload Between 4000 and 6000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mid-weight, drone-ship missions are dominated by variants of the F9 FT booster.</a:t>
            </a:r>
          </a:p>
          <a:p>
            <a:r>
              <a:rPr lang="en-US" dirty="0"/>
              <a:t>The F9 FT booster has the potential to revolutionize mid-weight missions by introducing reusability to that corner of the market.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CA38C4-7378-4104-8D80-884C956F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593" y="3984525"/>
            <a:ext cx="7406308" cy="23655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CDED3C-4812-4AB7-A254-DC39DA72C881}"/>
              </a:ext>
            </a:extLst>
          </p:cNvPr>
          <p:cNvSpPr/>
          <p:nvPr/>
        </p:nvSpPr>
        <p:spPr>
          <a:xfrm>
            <a:off x="122030" y="5894685"/>
            <a:ext cx="250196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 Link: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https://github.com/Trimorphous/IBM_Data_Sci_Final/blob/9e11b5333d28ba914475c6c421030861ebf28915/W2.1%20EDA%20exploratory%20data%20analysis%20with%20SQL.ipynb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96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CA" b="1" dirty="0"/>
              <a:t>Total Number of Successful and Failure Mission Outcomes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of 101 missions, SpaceX list only 1 failure.</a:t>
            </a:r>
          </a:p>
          <a:p>
            <a:r>
              <a:rPr lang="en-US" dirty="0"/>
              <a:t>This probably means that SpaceX considers a success any mission where the payload was delivered to orbit, even if the rocket subsequently crashed.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D9E43-7A79-46B4-9D06-7F964DB83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097" y="3446079"/>
            <a:ext cx="8811855" cy="27531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6BB989-21AE-488A-90B9-231DFB28EA5A}"/>
              </a:ext>
            </a:extLst>
          </p:cNvPr>
          <p:cNvSpPr/>
          <p:nvPr/>
        </p:nvSpPr>
        <p:spPr>
          <a:xfrm>
            <a:off x="122030" y="5894685"/>
            <a:ext cx="250196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 Link: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https://github.com/Trimorphous/IBM_Data_Sci_Final/blob/9e11b5333d28ba914475c6c421030861ebf28915/W2.1%20EDA%20exploratory%20data%20analysis%20with%20SQL.ipynb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753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CA" b="1" dirty="0"/>
              <a:t>Boosters which Carried </a:t>
            </a:r>
            <a:r>
              <a:rPr lang="en-US" b="1" dirty="0"/>
              <a:t>Maximum </a:t>
            </a:r>
            <a:r>
              <a:rPr lang="en-CA" b="1" dirty="0"/>
              <a:t>Payload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21" y="1938255"/>
            <a:ext cx="4629579" cy="4351338"/>
          </a:xfrm>
        </p:spPr>
        <p:txBody>
          <a:bodyPr/>
          <a:lstStyle/>
          <a:p>
            <a:r>
              <a:rPr lang="en-US" dirty="0"/>
              <a:t>The Maximum payloads were carried by variants of the F9 B5 booster.</a:t>
            </a:r>
          </a:p>
          <a:p>
            <a:r>
              <a:rPr lang="en-US" dirty="0"/>
              <a:t>This will most likely be SpaceX’s heavy-weight carrier.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818E83-4D17-4D92-93D7-5AB0AC44F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870" y="1938255"/>
            <a:ext cx="6154009" cy="924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E45B92-3BF4-4FAC-8FAF-5C80B0955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944" y="3022901"/>
            <a:ext cx="1162212" cy="35342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8A7524-5C9E-4FD0-8068-27D1F98B451C}"/>
              </a:ext>
            </a:extLst>
          </p:cNvPr>
          <p:cNvSpPr/>
          <p:nvPr/>
        </p:nvSpPr>
        <p:spPr>
          <a:xfrm>
            <a:off x="122030" y="5894685"/>
            <a:ext cx="250196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 Link: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https://github.com/Trimorphous/IBM_Data_Sci_Final/blob/9e11b5333d28ba914475c6c421030861ebf28915/W2.1%20EDA%20exploratory%20data%20analysis%20with%20SQL.ipynb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395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CA" b="1" dirty="0"/>
              <a:t>2015 Launch Records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2015, SpaceX had two failures to land on a drone ship.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0C6B6-204C-44D0-97B4-9F001F9C4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42" y="2522226"/>
            <a:ext cx="7821116" cy="22386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326036-ED16-4A91-8D9E-222D67E1B539}"/>
              </a:ext>
            </a:extLst>
          </p:cNvPr>
          <p:cNvSpPr/>
          <p:nvPr/>
        </p:nvSpPr>
        <p:spPr>
          <a:xfrm>
            <a:off x="122030" y="5894685"/>
            <a:ext cx="250196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 Link: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https://github.com/Trimorphous/IBM_Data_Sci_Final/blob/9e11b5333d28ba914475c6c421030861ebf28915/W2.1%20EDA%20exploratory%20data%20analysis%20with%20SQL.ipynb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814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CA" b="1" dirty="0"/>
              <a:t>Rank Success Count Between 2010-06-04 and 2017-03-20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88414"/>
            <a:ext cx="10344150" cy="10620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Successful landings between </a:t>
            </a:r>
            <a:r>
              <a:rPr lang="en-CA" sz="2000" dirty="0"/>
              <a:t>2010-06-04 and 2017-03-20: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685D5-506A-4C89-8C67-90572414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4" y="2065778"/>
            <a:ext cx="8680624" cy="2544321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8FC3B33-7D07-4B16-81B9-8C360F3E5E92}"/>
              </a:ext>
            </a:extLst>
          </p:cNvPr>
          <p:cNvSpPr txBox="1">
            <a:spLocks/>
          </p:cNvSpPr>
          <p:nvPr/>
        </p:nvSpPr>
        <p:spPr>
          <a:xfrm>
            <a:off x="723900" y="4853215"/>
            <a:ext cx="10344150" cy="1062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Count of Successful landings between </a:t>
            </a:r>
            <a:r>
              <a:rPr lang="en-CA" sz="2000" dirty="0"/>
              <a:t>2010-06-04 and 2017-03-20:</a:t>
            </a:r>
            <a:endParaRPr lang="en-US" sz="2000" dirty="0"/>
          </a:p>
          <a:p>
            <a:pPr marL="0" indent="0">
              <a:buFont typeface="Arial"/>
              <a:buNone/>
            </a:pPr>
            <a:r>
              <a:rPr lang="en-US" sz="20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ED3B5D-98D9-42B5-AA42-EF8E82DC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97" y="5289906"/>
            <a:ext cx="9189888" cy="1309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26067-EA23-41F9-A333-FBA1AAD56FDF}"/>
              </a:ext>
            </a:extLst>
          </p:cNvPr>
          <p:cNvSpPr txBox="1"/>
          <p:nvPr/>
        </p:nvSpPr>
        <p:spPr>
          <a:xfrm>
            <a:off x="4585419" y="6261913"/>
            <a:ext cx="6105525" cy="55399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Technical remark: I don’t understand the question. I can rank the landings, or I can count them. I can’t do both.</a:t>
            </a:r>
          </a:p>
          <a:p>
            <a:r>
              <a:rPr lang="en-US" sz="10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I’ll show both options. I hope that’s enough.</a:t>
            </a:r>
          </a:p>
          <a:p>
            <a:r>
              <a:rPr lang="en-US" sz="10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31D756-7D41-48F7-928B-4EA2603CA552}"/>
              </a:ext>
            </a:extLst>
          </p:cNvPr>
          <p:cNvSpPr/>
          <p:nvPr/>
        </p:nvSpPr>
        <p:spPr>
          <a:xfrm>
            <a:off x="122030" y="5894685"/>
            <a:ext cx="250196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 Link: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https://github.com/Trimorphous/IBM_Data_Sci_Final/blob/9e11b5333d28ba914475c6c421030861ebf28915/W2.1%20EDA%20exploratory%20data%20analysis%20with%20SQL.ipynb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208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2FB3D0EC-4FA7-4A19-92C4-59991AEB2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8"/>
          <a:stretch/>
        </p:blipFill>
        <p:spPr bwMode="auto">
          <a:xfrm>
            <a:off x="4838700" y="148717"/>
            <a:ext cx="7189802" cy="629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90488"/>
            <a:ext cx="3787775" cy="2852737"/>
          </a:xfrm>
        </p:spPr>
        <p:txBody>
          <a:bodyPr/>
          <a:lstStyle/>
          <a:p>
            <a:r>
              <a:rPr lang="en-US" dirty="0"/>
              <a:t>Interactive map with Folium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8013" y="6447631"/>
            <a:ext cx="2743200" cy="50165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Pegasus XL IBEX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F812A6-4516-F247-8209-04C1F1C9D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2D34AE-D838-47D6-9C44-96DD5153FE0A}"/>
              </a:ext>
            </a:extLst>
          </p:cNvPr>
          <p:cNvSpPr txBox="1"/>
          <p:nvPr/>
        </p:nvSpPr>
        <p:spPr>
          <a:xfrm>
            <a:off x="522872" y="3143279"/>
            <a:ext cx="37538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Analysis of launch sites use by SpaceX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6A6213-F556-4C01-8D2C-6FE536D0794E}"/>
              </a:ext>
            </a:extLst>
          </p:cNvPr>
          <p:cNvSpPr/>
          <p:nvPr/>
        </p:nvSpPr>
        <p:spPr>
          <a:xfrm>
            <a:off x="26094" y="4974908"/>
            <a:ext cx="27432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 Link (all maps are closed):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https://github.com/Trimorphous/IBM_Data_Sci_Final/blob/3283a97caf9bd007358df56dc6a2b84ec7470268/W3.1%20Follium%20visualization.ipynb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956DD8-F2D3-483A-BF88-CA61EABD5747}"/>
              </a:ext>
            </a:extLst>
          </p:cNvPr>
          <p:cNvSpPr/>
          <p:nvPr/>
        </p:nvSpPr>
        <p:spPr>
          <a:xfrm>
            <a:off x="26094" y="5652016"/>
            <a:ext cx="27432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IBM Cloud Link (has all maps already open and working):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https://eu-gb.dataplatform.cloud.ibm.com/analytics/notebooks/v2/9f339c2b-302e-4db2-9471-48583767b468/view?access_token=545c0a2a34b5154041a4d427d35df11ca7e41f5666e4e86c99dbfddfe0d9c253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032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F9 Launch locations -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17" y="1795463"/>
            <a:ext cx="3898233" cy="4351338"/>
          </a:xfrm>
        </p:spPr>
        <p:txBody>
          <a:bodyPr>
            <a:normAutofit/>
          </a:bodyPr>
          <a:lstStyle/>
          <a:p>
            <a:r>
              <a:rPr lang="en-US" sz="1600" dirty="0"/>
              <a:t>F9 Boosters were used in four launch sites.</a:t>
            </a:r>
          </a:p>
          <a:p>
            <a:r>
              <a:rPr lang="en-US" sz="1600" dirty="0"/>
              <a:t>All sites are in the borders of the contiguous US.</a:t>
            </a:r>
          </a:p>
          <a:p>
            <a:r>
              <a:rPr lang="en-US" sz="1600" dirty="0"/>
              <a:t>The sites are grouped in two locations – Cape Canaveral, Florida, and Vandenberg Air Force Base, California.</a:t>
            </a:r>
          </a:p>
          <a:p>
            <a:r>
              <a:rPr lang="en-US" sz="1600" dirty="0"/>
              <a:t>Most likely, launches maneuver over the sea, so that Cape Canaveral launches maneuver east and enter into a prograde orbit, and Vandenberg AFB launches maneuver west and enter into a retrograde orbit.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19951-D4C1-475F-895C-9E19ABE73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559" y="1690688"/>
            <a:ext cx="6972807" cy="37060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010F14-9082-4E8D-B61B-E73774EFA2AA}"/>
              </a:ext>
            </a:extLst>
          </p:cNvPr>
          <p:cNvSpPr/>
          <p:nvPr/>
        </p:nvSpPr>
        <p:spPr>
          <a:xfrm>
            <a:off x="26093" y="6109077"/>
            <a:ext cx="250196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 Link: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https://github.com/Trimorphous/IBM_Data_Sci_Final/blob/3283a97caf9bd007358df56dc6a2b84ec7470268/W3.1%20Follium%20visualization.ipynb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193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CCD7B-4552-4664-A834-5FD2377F8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14904" y="-339060"/>
            <a:ext cx="6400800" cy="858837"/>
          </a:xfrm>
        </p:spPr>
        <p:txBody>
          <a:bodyPr>
            <a:normAutofit/>
          </a:bodyPr>
          <a:lstStyle/>
          <a:p>
            <a:r>
              <a:rPr lang="en-US" sz="2800" b="1" dirty="0"/>
              <a:t>Table of Contents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D9767-8DE1-430C-B76C-F8927C2E4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DFB78-C346-4991-97F1-E5164247171E}"/>
              </a:ext>
            </a:extLst>
          </p:cNvPr>
          <p:cNvSpPr txBox="1"/>
          <p:nvPr/>
        </p:nvSpPr>
        <p:spPr>
          <a:xfrm>
            <a:off x="703660" y="669645"/>
            <a:ext cx="4984057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Executive Summary				4</a:t>
            </a:r>
          </a:p>
          <a:p>
            <a:r>
              <a:rPr lang="en-US" sz="1400" b="1" dirty="0"/>
              <a:t>Introduction				5</a:t>
            </a:r>
          </a:p>
          <a:p>
            <a:r>
              <a:rPr lang="en-US" sz="1400" b="1" dirty="0"/>
              <a:t>Methodology				6</a:t>
            </a:r>
          </a:p>
          <a:p>
            <a:r>
              <a:rPr lang="en-US" sz="1400" b="1" dirty="0"/>
              <a:t>Data Collection				7</a:t>
            </a:r>
          </a:p>
          <a:p>
            <a:r>
              <a:rPr lang="en-US" sz="1400" dirty="0"/>
              <a:t>	SpaceX API				8</a:t>
            </a:r>
          </a:p>
          <a:p>
            <a:r>
              <a:rPr lang="en-US" sz="1400" dirty="0"/>
              <a:t>	Web Scraping			9</a:t>
            </a:r>
          </a:p>
          <a:p>
            <a:r>
              <a:rPr lang="en-US" sz="1400" dirty="0"/>
              <a:t>	Data Wrangling			10</a:t>
            </a:r>
          </a:p>
          <a:p>
            <a:r>
              <a:rPr lang="en-US" sz="1400" b="1" dirty="0"/>
              <a:t>Exploratory Data Analysis with Visualization		11</a:t>
            </a:r>
          </a:p>
          <a:p>
            <a:r>
              <a:rPr lang="en-US" sz="1400" dirty="0"/>
              <a:t>	Flight Number vs. Launch Site		12</a:t>
            </a:r>
          </a:p>
          <a:p>
            <a:r>
              <a:rPr lang="en-US" sz="1400" dirty="0"/>
              <a:t>	Payload vs. Launch Site			13</a:t>
            </a:r>
          </a:p>
          <a:p>
            <a:r>
              <a:rPr lang="en-US" sz="1400" dirty="0"/>
              <a:t>	Success Rate vs. Orbit Type		14</a:t>
            </a:r>
          </a:p>
          <a:p>
            <a:r>
              <a:rPr lang="en-US" sz="1400" dirty="0"/>
              <a:t>	Flight Number vs. Orbit Type		14</a:t>
            </a:r>
          </a:p>
          <a:p>
            <a:r>
              <a:rPr lang="en-US" sz="1400" dirty="0"/>
              <a:t>	Payload vs. Orbit Type			15</a:t>
            </a:r>
          </a:p>
          <a:p>
            <a:r>
              <a:rPr lang="en-US" sz="1400" dirty="0"/>
              <a:t>	Launch Success Yearly Trend		16</a:t>
            </a:r>
          </a:p>
          <a:p>
            <a:r>
              <a:rPr lang="en-US" sz="1400" b="1" dirty="0"/>
              <a:t>Exploratory Data Analysis with SQL			17</a:t>
            </a:r>
          </a:p>
          <a:p>
            <a:r>
              <a:rPr lang="en-US" sz="1400" dirty="0"/>
              <a:t>	All Launch-site Names			18</a:t>
            </a:r>
          </a:p>
          <a:p>
            <a:r>
              <a:rPr lang="en-US" sz="1400" dirty="0"/>
              <a:t>	Launch Site Names Beginning with CCA	19</a:t>
            </a:r>
          </a:p>
          <a:p>
            <a:r>
              <a:rPr lang="en-US" sz="1400" dirty="0"/>
              <a:t>	Total Payload Mass			20</a:t>
            </a:r>
          </a:p>
          <a:p>
            <a:r>
              <a:rPr lang="en-US" sz="1400" dirty="0"/>
              <a:t>	Average Payload Mass for F9 v1.1		21</a:t>
            </a:r>
          </a:p>
          <a:p>
            <a:r>
              <a:rPr lang="en-US" sz="1400" dirty="0"/>
              <a:t>	First Successful Ground Landing Date		22</a:t>
            </a:r>
          </a:p>
          <a:p>
            <a:r>
              <a:rPr lang="en-US" sz="1400" dirty="0"/>
              <a:t>	Successful drone Ship Landing w/ Payload</a:t>
            </a:r>
          </a:p>
          <a:p>
            <a:r>
              <a:rPr lang="en-US" sz="1400" dirty="0"/>
              <a:t>	Between 4000 and 6000kg		23</a:t>
            </a:r>
          </a:p>
          <a:p>
            <a:r>
              <a:rPr lang="en-US" sz="1400" dirty="0"/>
              <a:t>	Total Number of Successful and Failure</a:t>
            </a:r>
          </a:p>
          <a:p>
            <a:r>
              <a:rPr lang="en-US" sz="1400" dirty="0"/>
              <a:t>	Mission Outcomes			24</a:t>
            </a:r>
          </a:p>
          <a:p>
            <a:r>
              <a:rPr lang="en-US" sz="1400" dirty="0"/>
              <a:t>	</a:t>
            </a:r>
            <a:r>
              <a:rPr lang="en-CA" sz="1400" dirty="0"/>
              <a:t>Boosters which carried </a:t>
            </a:r>
            <a:r>
              <a:rPr lang="en-US" sz="1400" dirty="0"/>
              <a:t>maximum </a:t>
            </a:r>
            <a:r>
              <a:rPr lang="en-CA" sz="1400" dirty="0"/>
              <a:t>payload	25</a:t>
            </a:r>
            <a:endParaRPr lang="en-US" sz="1400" dirty="0"/>
          </a:p>
          <a:p>
            <a:r>
              <a:rPr lang="en-US" sz="1400" dirty="0"/>
              <a:t>	2015 Launch Records			26</a:t>
            </a:r>
          </a:p>
          <a:p>
            <a:r>
              <a:rPr lang="en-US" sz="1400" dirty="0"/>
              <a:t>	Rank Success Count Between Dates		27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60267A-0787-454D-9277-F10380ABF83E}"/>
              </a:ext>
            </a:extLst>
          </p:cNvPr>
          <p:cNvSpPr/>
          <p:nvPr/>
        </p:nvSpPr>
        <p:spPr>
          <a:xfrm>
            <a:off x="6504285" y="669645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/>
              <a:t>Interactive Map with Folium			28</a:t>
            </a:r>
          </a:p>
          <a:p>
            <a:r>
              <a:rPr lang="en-US" sz="1400" dirty="0"/>
              <a:t>	F9 Launch Locations			29</a:t>
            </a:r>
          </a:p>
          <a:p>
            <a:r>
              <a:rPr lang="en-US" sz="1400" dirty="0"/>
              <a:t>	Mission Results per Launch-Site		30</a:t>
            </a:r>
          </a:p>
          <a:p>
            <a:r>
              <a:rPr lang="en-US" sz="1400" dirty="0"/>
              <a:t>	Analysis of Launch Sites’ Proximities		31</a:t>
            </a:r>
          </a:p>
          <a:p>
            <a:r>
              <a:rPr lang="en-US" sz="1400" b="1" dirty="0"/>
              <a:t>Dashboard with Plotly Dash			33</a:t>
            </a:r>
          </a:p>
          <a:p>
            <a:r>
              <a:rPr lang="en-US" sz="1400" dirty="0"/>
              <a:t>	Distribution of Successful </a:t>
            </a:r>
            <a:r>
              <a:rPr lang="en-US" sz="1400" dirty="0" err="1"/>
              <a:t>Launchs</a:t>
            </a:r>
            <a:r>
              <a:rPr lang="en-US" sz="1400" dirty="0"/>
              <a:t> Between</a:t>
            </a:r>
          </a:p>
          <a:p>
            <a:r>
              <a:rPr lang="en-US" sz="1400" dirty="0"/>
              <a:t>	Launch Sites				34</a:t>
            </a:r>
          </a:p>
          <a:p>
            <a:r>
              <a:rPr lang="en-US" sz="1400" dirty="0"/>
              <a:t>	Site with Highest Success Rate		35</a:t>
            </a:r>
          </a:p>
          <a:p>
            <a:r>
              <a:rPr lang="en-US" sz="1400" dirty="0"/>
              <a:t>	Payload Success Plots			36</a:t>
            </a:r>
          </a:p>
          <a:p>
            <a:r>
              <a:rPr lang="en-US" sz="1400" b="1" dirty="0"/>
              <a:t>Predictive Analysis (Classification)			37</a:t>
            </a:r>
          </a:p>
          <a:p>
            <a:r>
              <a:rPr lang="en-US" sz="1400" dirty="0"/>
              <a:t>	Method				38</a:t>
            </a:r>
          </a:p>
          <a:p>
            <a:r>
              <a:rPr lang="en-US" sz="1400" dirty="0"/>
              <a:t>	Classification Accuracy – Small Test Size	39</a:t>
            </a:r>
          </a:p>
          <a:p>
            <a:r>
              <a:rPr lang="en-US" sz="1400" dirty="0"/>
              <a:t>	Classification Accuracy – Large Test Size	40</a:t>
            </a:r>
          </a:p>
          <a:p>
            <a:r>
              <a:rPr lang="en-US" sz="1400" b="1" dirty="0"/>
              <a:t>Conclusion					41</a:t>
            </a:r>
          </a:p>
          <a:p>
            <a:r>
              <a:rPr lang="en-US" sz="1400" dirty="0"/>
              <a:t>	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63729F-E804-4C97-BEAE-8BDC4B5D78D5}"/>
              </a:ext>
            </a:extLst>
          </p:cNvPr>
          <p:cNvCxnSpPr/>
          <p:nvPr/>
        </p:nvCxnSpPr>
        <p:spPr>
          <a:xfrm>
            <a:off x="5979884" y="669645"/>
            <a:ext cx="0" cy="5869267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309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7704" y="269966"/>
            <a:ext cx="9144000" cy="811213"/>
          </a:xfrm>
        </p:spPr>
        <p:txBody>
          <a:bodyPr/>
          <a:lstStyle/>
          <a:p>
            <a:r>
              <a:rPr lang="en-US" dirty="0"/>
              <a:t>Mission Results per Launch-Site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2450" y="1153244"/>
            <a:ext cx="10515600" cy="811212"/>
          </a:xfrm>
        </p:spPr>
        <p:txBody>
          <a:bodyPr>
            <a:normAutofit/>
          </a:bodyPr>
          <a:lstStyle/>
          <a:p>
            <a:r>
              <a:rPr lang="en-US" sz="2000" dirty="0"/>
              <a:t>Green markers represent successful missions.</a:t>
            </a:r>
          </a:p>
          <a:p>
            <a:r>
              <a:rPr lang="en-US" sz="2000" dirty="0"/>
              <a:t>Red markers represent unsuccessful missions.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9C6C1F-8593-4D85-B4CD-6972271E5C7B}"/>
              </a:ext>
            </a:extLst>
          </p:cNvPr>
          <p:cNvGrpSpPr/>
          <p:nvPr/>
        </p:nvGrpSpPr>
        <p:grpSpPr>
          <a:xfrm>
            <a:off x="302156" y="1964456"/>
            <a:ext cx="11587688" cy="3520849"/>
            <a:chOff x="282669" y="2254804"/>
            <a:chExt cx="11587688" cy="35208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AEC044-5FAE-4AE8-B6EF-56405B56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746" y="2624137"/>
              <a:ext cx="2728092" cy="255208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81CC2F-4041-4AC5-BA3E-8055A56F7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662"/>
            <a:stretch/>
          </p:blipFill>
          <p:spPr>
            <a:xfrm>
              <a:off x="3437476" y="2624136"/>
              <a:ext cx="2639037" cy="255208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206AF8-FDDF-4934-8AC0-CA7538F7B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1750" y="2624502"/>
              <a:ext cx="2473079" cy="255401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F9817A-522E-452D-9C87-8F48B36E8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6467" y="2624136"/>
              <a:ext cx="2643890" cy="255208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A9B206-1627-4057-9EDB-EA359C4B98A3}"/>
                </a:ext>
              </a:extLst>
            </p:cNvPr>
            <p:cNvSpPr/>
            <p:nvPr/>
          </p:nvSpPr>
          <p:spPr>
            <a:xfrm>
              <a:off x="306659" y="2254804"/>
              <a:ext cx="14192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VAFB SLC-4E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8C9732-3D09-49AF-8226-E748631E4ECF}"/>
                </a:ext>
              </a:extLst>
            </p:cNvPr>
            <p:cNvSpPr/>
            <p:nvPr/>
          </p:nvSpPr>
          <p:spPr>
            <a:xfrm>
              <a:off x="3447001" y="2254804"/>
              <a:ext cx="14192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KSC LC-39A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438FD4-C31E-4614-9B2D-270CC82E519E}"/>
                </a:ext>
              </a:extLst>
            </p:cNvPr>
            <p:cNvSpPr/>
            <p:nvPr/>
          </p:nvSpPr>
          <p:spPr>
            <a:xfrm>
              <a:off x="6336734" y="2254804"/>
              <a:ext cx="14192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CCAFS LC-40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5597F0-E390-403C-BEDA-3F0848274238}"/>
                </a:ext>
              </a:extLst>
            </p:cNvPr>
            <p:cNvSpPr/>
            <p:nvPr/>
          </p:nvSpPr>
          <p:spPr>
            <a:xfrm>
              <a:off x="9226467" y="2254804"/>
              <a:ext cx="19558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CCAFS SLC-40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AAB058-368B-4627-A4AC-F0E991E69093}"/>
                </a:ext>
              </a:extLst>
            </p:cNvPr>
            <p:cNvSpPr/>
            <p:nvPr/>
          </p:nvSpPr>
          <p:spPr>
            <a:xfrm>
              <a:off x="282669" y="5252433"/>
              <a:ext cx="209364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10 Launches</a:t>
              </a:r>
            </a:p>
            <a:p>
              <a:r>
                <a:rPr lang="en-US" sz="1400" dirty="0"/>
                <a:t>40% Success rate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8F08A9-E4BA-4163-B936-34AD1E0545C3}"/>
                </a:ext>
              </a:extLst>
            </p:cNvPr>
            <p:cNvSpPr/>
            <p:nvPr/>
          </p:nvSpPr>
          <p:spPr>
            <a:xfrm>
              <a:off x="3437476" y="5252433"/>
              <a:ext cx="209364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13 Launches</a:t>
              </a:r>
            </a:p>
            <a:p>
              <a:r>
                <a:rPr lang="en-US" sz="1400" dirty="0"/>
                <a:t>77% Success rate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9C409E-CDD6-41A8-9CDA-B06205CD3AA0}"/>
                </a:ext>
              </a:extLst>
            </p:cNvPr>
            <p:cNvSpPr/>
            <p:nvPr/>
          </p:nvSpPr>
          <p:spPr>
            <a:xfrm>
              <a:off x="6336734" y="5252433"/>
              <a:ext cx="209364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26 Launches</a:t>
              </a:r>
            </a:p>
            <a:p>
              <a:r>
                <a:rPr lang="en-US" sz="1400" dirty="0"/>
                <a:t>27% Success rate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07A6D2-169E-4FAB-9A6C-1252686C2158}"/>
                </a:ext>
              </a:extLst>
            </p:cNvPr>
            <p:cNvSpPr/>
            <p:nvPr/>
          </p:nvSpPr>
          <p:spPr>
            <a:xfrm>
              <a:off x="9240672" y="5252433"/>
              <a:ext cx="209364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7 Launches</a:t>
              </a:r>
            </a:p>
            <a:p>
              <a:r>
                <a:rPr lang="en-US" sz="1400" dirty="0"/>
                <a:t>43% Success rate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84FA061-A528-466F-8C16-84ACC79E03A5}"/>
              </a:ext>
            </a:extLst>
          </p:cNvPr>
          <p:cNvSpPr txBox="1"/>
          <p:nvPr/>
        </p:nvSpPr>
        <p:spPr>
          <a:xfrm>
            <a:off x="2799557" y="5657671"/>
            <a:ext cx="8986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Launch sites with low success rates are usually sites where new technologies are first tested.</a:t>
            </a:r>
          </a:p>
          <a:p>
            <a:r>
              <a:rPr lang="en-US" dirty="0"/>
              <a:t>If SpaceX plans a launch for one of these low success rate sites, it is likely a new technology, and can suffer from a low success probability.</a:t>
            </a:r>
          </a:p>
          <a:p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7608E1-3267-4D71-83A4-F1539880307C}"/>
              </a:ext>
            </a:extLst>
          </p:cNvPr>
          <p:cNvSpPr/>
          <p:nvPr/>
        </p:nvSpPr>
        <p:spPr>
          <a:xfrm>
            <a:off x="26093" y="6109077"/>
            <a:ext cx="250196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 Link: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https://github.com/Trimorphous/IBM_Data_Sci_Final/blob/3283a97caf9bd007358df56dc6a2b84ec7470268/W3.1%20Follium%20visualization.ipynb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586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3826FE3-8C78-4F34-9FC6-E9E8722B4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544" y="1296800"/>
            <a:ext cx="4435482" cy="2758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152E8E-2FFA-4358-AB27-BCBCEF2D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86" y="1266446"/>
            <a:ext cx="4270308" cy="274198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78" y="-74512"/>
            <a:ext cx="9144000" cy="1031278"/>
          </a:xfrm>
        </p:spPr>
        <p:txBody>
          <a:bodyPr/>
          <a:lstStyle/>
          <a:p>
            <a:r>
              <a:rPr lang="en-US" dirty="0"/>
              <a:t>Analysis of Launch-Sites’ Proximities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13086" y="987141"/>
            <a:ext cx="2463800" cy="769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West Coast: VAFB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C62B17-5D88-4110-BF18-FBBBEFB8F5F1}"/>
              </a:ext>
            </a:extLst>
          </p:cNvPr>
          <p:cNvSpPr/>
          <p:nvPr/>
        </p:nvSpPr>
        <p:spPr>
          <a:xfrm rot="21437488">
            <a:off x="6893725" y="1870783"/>
            <a:ext cx="116410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←</a:t>
            </a:r>
            <a:r>
              <a:rPr lang="en-US" sz="1100" dirty="0">
                <a:solidFill>
                  <a:schemeClr val="tx2"/>
                </a:solidFill>
              </a:rPr>
              <a:t>Orlando, 75km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1675BA-8769-401A-8C19-32C3FD6847A4}"/>
              </a:ext>
            </a:extLst>
          </p:cNvPr>
          <p:cNvSpPr/>
          <p:nvPr/>
        </p:nvSpPr>
        <p:spPr>
          <a:xfrm rot="971082">
            <a:off x="4411844" y="2855076"/>
            <a:ext cx="15359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Santa Barbara, 87km →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A857A4E0-6C7C-4066-82F4-A30922CB5791}"/>
              </a:ext>
            </a:extLst>
          </p:cNvPr>
          <p:cNvSpPr txBox="1">
            <a:spLocks/>
          </p:cNvSpPr>
          <p:nvPr/>
        </p:nvSpPr>
        <p:spPr>
          <a:xfrm>
            <a:off x="6752073" y="987140"/>
            <a:ext cx="3977446" cy="769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/>
              <a:t>East Coast: KSC, CCAFS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1D4897B4-B9A7-4756-864E-CD6A05B23D26}"/>
              </a:ext>
            </a:extLst>
          </p:cNvPr>
          <p:cNvSpPr txBox="1">
            <a:spLocks/>
          </p:cNvSpPr>
          <p:nvPr/>
        </p:nvSpPr>
        <p:spPr>
          <a:xfrm>
            <a:off x="1613086" y="4069182"/>
            <a:ext cx="2463800" cy="1522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b="1" u="sng" dirty="0"/>
              <a:t>Distances</a:t>
            </a:r>
            <a:r>
              <a:rPr lang="en-US" sz="1600" dirty="0"/>
              <a:t>: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Railway Station: 5.89km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Highway: 14.6km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Ocean: 1.33km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Major City: 87km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6941DA1-BB9C-412C-B3E7-0F024FF64469}"/>
              </a:ext>
            </a:extLst>
          </p:cNvPr>
          <p:cNvSpPr txBox="1">
            <a:spLocks/>
          </p:cNvSpPr>
          <p:nvPr/>
        </p:nvSpPr>
        <p:spPr>
          <a:xfrm>
            <a:off x="6830769" y="4069182"/>
            <a:ext cx="2463800" cy="1522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/>
              <a:t>KSC</a:t>
            </a:r>
          </a:p>
          <a:p>
            <a:pPr marL="0" indent="0">
              <a:buFont typeface="Arial"/>
              <a:buNone/>
            </a:pPr>
            <a:r>
              <a:rPr lang="en-US" sz="1600" b="1" u="sng" dirty="0"/>
              <a:t>Distances</a:t>
            </a:r>
            <a:r>
              <a:rPr lang="en-US" sz="1600" dirty="0"/>
              <a:t>: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Railway Station: 0.94km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Highway: 18.5km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Ocean: 6.47km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Major City: 75km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8DC846B-116C-48C5-BFF1-6332F217AC3D}"/>
              </a:ext>
            </a:extLst>
          </p:cNvPr>
          <p:cNvSpPr txBox="1">
            <a:spLocks/>
          </p:cNvSpPr>
          <p:nvPr/>
        </p:nvSpPr>
        <p:spPr>
          <a:xfrm>
            <a:off x="8890000" y="4069182"/>
            <a:ext cx="2463800" cy="1522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/>
              <a:t>CCAFS</a:t>
            </a:r>
          </a:p>
          <a:p>
            <a:pPr marL="0" indent="0">
              <a:buFont typeface="Arial"/>
              <a:buNone/>
            </a:pPr>
            <a:r>
              <a:rPr lang="en-US" sz="1600" b="1" u="sng" dirty="0"/>
              <a:t>Distances</a:t>
            </a:r>
            <a:r>
              <a:rPr lang="en-US" sz="1600" dirty="0"/>
              <a:t>: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Railway Station: 1.75km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Highway: 18.1km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Ocean: 0.92km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Major City: 75km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23A637-DDF2-47BA-B768-C4C133EF8174}"/>
              </a:ext>
            </a:extLst>
          </p:cNvPr>
          <p:cNvSpPr/>
          <p:nvPr/>
        </p:nvSpPr>
        <p:spPr>
          <a:xfrm>
            <a:off x="5070578" y="6169580"/>
            <a:ext cx="2255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(Analysis in next slide)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A33263-1F3B-4534-8F1E-44D35DF2E4AB}"/>
              </a:ext>
            </a:extLst>
          </p:cNvPr>
          <p:cNvSpPr/>
          <p:nvPr/>
        </p:nvSpPr>
        <p:spPr>
          <a:xfrm>
            <a:off x="26093" y="6109077"/>
            <a:ext cx="250196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 Link: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https://github.com/Trimorphous/IBM_Data_Sci_Final/blob/3283a97caf9bd007358df56dc6a2b84ec7470268/W3.1%20Follium%20visualization.ipynb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75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-130485"/>
            <a:ext cx="9144000" cy="1031278"/>
          </a:xfrm>
        </p:spPr>
        <p:txBody>
          <a:bodyPr/>
          <a:lstStyle/>
          <a:p>
            <a:r>
              <a:rPr lang="en-US" dirty="0"/>
              <a:t>Analysis of Launch-Sites’ Proximities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41600" y="1066800"/>
            <a:ext cx="8712200" cy="53974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200" dirty="0"/>
              <a:t>Conclusions:</a:t>
            </a:r>
          </a:p>
          <a:p>
            <a:r>
              <a:rPr lang="en-US" sz="3200" dirty="0"/>
              <a:t>A minimum distance of 75km is kept from the nearest major city. Possible reasons:</a:t>
            </a:r>
          </a:p>
          <a:p>
            <a:pPr lvl="1"/>
            <a:r>
              <a:rPr lang="en-US" sz="2800" dirty="0"/>
              <a:t>To minimize noise-polluting the city;</a:t>
            </a:r>
          </a:p>
          <a:p>
            <a:pPr lvl="1"/>
            <a:r>
              <a:rPr lang="en-US" sz="2800" dirty="0"/>
              <a:t>To minimize the chances of debris falling on the city in case of accident.</a:t>
            </a:r>
          </a:p>
          <a:p>
            <a:pPr lvl="1"/>
            <a:r>
              <a:rPr lang="en-US" sz="2800" dirty="0"/>
              <a:t>To minimize the chances of hazardous materials reaching the city in case of disaster.</a:t>
            </a:r>
          </a:p>
          <a:p>
            <a:r>
              <a:rPr lang="en-US" sz="3200" dirty="0"/>
              <a:t>All sites are close to the ocean. This is most likely to allow for free air-space for space-vehicles to maneuver without endangering people.</a:t>
            </a:r>
          </a:p>
          <a:p>
            <a:r>
              <a:rPr lang="en-US" sz="3200" dirty="0"/>
              <a:t>While all sites have highway access, the rail access is always significantly closer. Possible reasons:</a:t>
            </a:r>
          </a:p>
          <a:p>
            <a:pPr lvl="1"/>
            <a:r>
              <a:rPr lang="en-US" sz="2800" dirty="0"/>
              <a:t>To transport parts and complexes which are of unusual size.</a:t>
            </a:r>
          </a:p>
          <a:p>
            <a:pPr lvl="1"/>
            <a:r>
              <a:rPr lang="en-US" sz="2800" dirty="0"/>
              <a:t>To transport expensive equipment more safely.</a:t>
            </a:r>
          </a:p>
          <a:p>
            <a:pPr lvl="1"/>
            <a:r>
              <a:rPr lang="en-US" sz="2800" dirty="0"/>
              <a:t>To transport hazardous materials more safely.</a:t>
            </a:r>
          </a:p>
          <a:p>
            <a:pPr lvl="1"/>
            <a:r>
              <a:rPr lang="en-US" sz="2800" dirty="0"/>
              <a:t>To transport large quantities of supplies.</a:t>
            </a:r>
          </a:p>
          <a:p>
            <a:endParaRPr lang="en-US" sz="3200" dirty="0"/>
          </a:p>
          <a:p>
            <a:pPr lvl="1"/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2A0FF0-2A70-4A59-B745-C809DC3126B4}"/>
              </a:ext>
            </a:extLst>
          </p:cNvPr>
          <p:cNvSpPr/>
          <p:nvPr/>
        </p:nvSpPr>
        <p:spPr>
          <a:xfrm>
            <a:off x="26093" y="6109077"/>
            <a:ext cx="250196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Git Link: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https://github.com/Trimorphous/IBM_Data_Sci_Final/blob/3283a97caf9bd007358df56dc6a2b84ec7470268/W3.1%20Follium%20visualization.ipynb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987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93" y="379186"/>
            <a:ext cx="3810907" cy="3049814"/>
          </a:xfrm>
        </p:spPr>
        <p:txBody>
          <a:bodyPr>
            <a:normAutofit/>
          </a:bodyPr>
          <a:lstStyle/>
          <a:p>
            <a:r>
              <a:rPr lang="en-US" dirty="0"/>
              <a:t>Dashboard with Plotly Dash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F812A6-4516-F247-8209-04C1F1C9D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D9B206-9CDD-4FE1-8E48-42823AD5E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04" r="14763"/>
          <a:stretch/>
        </p:blipFill>
        <p:spPr>
          <a:xfrm>
            <a:off x="4267200" y="0"/>
            <a:ext cx="79248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A46875-6D54-4266-A8D7-41D635BD032A}"/>
              </a:ext>
            </a:extLst>
          </p:cNvPr>
          <p:cNvSpPr txBox="1"/>
          <p:nvPr/>
        </p:nvSpPr>
        <p:spPr>
          <a:xfrm>
            <a:off x="4847772" y="6289159"/>
            <a:ext cx="216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85000"/>
                  </a:schemeClr>
                </a:solidFill>
              </a:rPr>
              <a:t>Soyuz TMA simulator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C56612-C374-402A-A33F-0A22F421C331}"/>
              </a:ext>
            </a:extLst>
          </p:cNvPr>
          <p:cNvSpPr/>
          <p:nvPr/>
        </p:nvSpPr>
        <p:spPr>
          <a:xfrm>
            <a:off x="26093" y="5512297"/>
            <a:ext cx="250196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Python Code: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https://github.com/Trimorphous/IBM_Data_Sci_Final/blob/main/spacex_dash_app.py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A0B762-BD02-4742-BBAF-D154C20DD948}"/>
              </a:ext>
            </a:extLst>
          </p:cNvPr>
          <p:cNvSpPr/>
          <p:nvPr/>
        </p:nvSpPr>
        <p:spPr>
          <a:xfrm>
            <a:off x="26093" y="6139041"/>
            <a:ext cx="250196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 for Dash: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https://github.com/Trimorphous/IBM_Data_Sci_Final/blob/2174f4a786f29eb9e3eae8fff1064b026848d9cd/spacex_launch_dash.csv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815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620" y="314324"/>
            <a:ext cx="9144000" cy="1452563"/>
          </a:xfrm>
        </p:spPr>
        <p:txBody>
          <a:bodyPr/>
          <a:lstStyle/>
          <a:p>
            <a:pPr algn="l"/>
            <a:r>
              <a:rPr lang="en-US" dirty="0"/>
              <a:t>Distribution of Successful Launches Between Launch-Sites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2005013"/>
            <a:ext cx="4603750" cy="4351337"/>
          </a:xfrm>
        </p:spPr>
        <p:txBody>
          <a:bodyPr>
            <a:normAutofit/>
          </a:bodyPr>
          <a:lstStyle/>
          <a:p>
            <a:r>
              <a:rPr lang="en-US" dirty="0"/>
              <a:t>The pie chart shows how the successful launches divide between the four sites.</a:t>
            </a:r>
          </a:p>
          <a:p>
            <a:r>
              <a:rPr lang="en-US" dirty="0"/>
              <a:t>The site from which the most successful launches were made is KSC LC-39A.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406791-0AB6-4D53-A8EE-62CFAFDF5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17" y="1885949"/>
            <a:ext cx="5911978" cy="43513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DBF477-311A-44EA-8976-1FE14F1482E4}"/>
              </a:ext>
            </a:extLst>
          </p:cNvPr>
          <p:cNvSpPr/>
          <p:nvPr/>
        </p:nvSpPr>
        <p:spPr>
          <a:xfrm>
            <a:off x="26093" y="6231133"/>
            <a:ext cx="2501967" cy="61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Python Code: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https://github.com/Trimorphous/IBM_Data_Sci_Final/blob/main/spacex_dash_app.py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447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620" y="314324"/>
            <a:ext cx="9144000" cy="1047751"/>
          </a:xfrm>
        </p:spPr>
        <p:txBody>
          <a:bodyPr/>
          <a:lstStyle/>
          <a:p>
            <a:pPr algn="l"/>
            <a:r>
              <a:rPr lang="en-US" dirty="0"/>
              <a:t>Site with Highest Success Rate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2005013"/>
            <a:ext cx="4603750" cy="4351337"/>
          </a:xfrm>
        </p:spPr>
        <p:txBody>
          <a:bodyPr>
            <a:normAutofit/>
          </a:bodyPr>
          <a:lstStyle/>
          <a:p>
            <a:r>
              <a:rPr lang="en-US" dirty="0"/>
              <a:t>KSC LC-39A is also the site with the highest success ratio, with 76.9% successful launches.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B2F08-F36F-44B8-B180-E2A76C94B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00" y="1963549"/>
            <a:ext cx="6040313" cy="44342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4D3909-2EE3-4A4E-B93D-E0783F66C6A6}"/>
              </a:ext>
            </a:extLst>
          </p:cNvPr>
          <p:cNvSpPr/>
          <p:nvPr/>
        </p:nvSpPr>
        <p:spPr>
          <a:xfrm>
            <a:off x="26093" y="6231133"/>
            <a:ext cx="2501967" cy="61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Python Code: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https://github.com/Trimorphous/IBM_Data_Sci_Final/blob/main/spacex_dash_app.py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121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Payload Success Plots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95682"/>
            <a:ext cx="6000750" cy="4351338"/>
          </a:xfrm>
        </p:spPr>
        <p:txBody>
          <a:bodyPr>
            <a:normAutofit/>
          </a:bodyPr>
          <a:lstStyle/>
          <a:p>
            <a:r>
              <a:rPr lang="en-US" dirty="0" err="1"/>
              <a:t>Faliures</a:t>
            </a:r>
            <a:r>
              <a:rPr lang="en-US" dirty="0"/>
              <a:t> happen at all payloads.</a:t>
            </a:r>
          </a:p>
          <a:p>
            <a:r>
              <a:rPr lang="en-US" dirty="0"/>
              <a:t>Success are most common at medium payloads</a:t>
            </a:r>
          </a:p>
          <a:p>
            <a:r>
              <a:rPr lang="en-US" dirty="0"/>
              <a:t>The F9-FT is the most reliable booster for mid-payload missions.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91E63-0FE3-443A-883E-55909C79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268" y="3686236"/>
            <a:ext cx="3987498" cy="2754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FF64F1-D26E-41E9-8CFD-3EC5C146C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195" y="450392"/>
            <a:ext cx="4028605" cy="27645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A71200-6050-4BAA-A509-9F3E6CFCCFF5}"/>
              </a:ext>
            </a:extLst>
          </p:cNvPr>
          <p:cNvSpPr/>
          <p:nvPr/>
        </p:nvSpPr>
        <p:spPr>
          <a:xfrm>
            <a:off x="26093" y="6231133"/>
            <a:ext cx="2501967" cy="61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Python Code: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https://github.com/Trimorphous/IBM_Data_Sci_Final/blob/main/spacex_dash_app.py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733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23A1C559-1427-4DDF-842A-FFBAFC58F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4" r="14852"/>
          <a:stretch/>
        </p:blipFill>
        <p:spPr bwMode="auto">
          <a:xfrm>
            <a:off x="5907314" y="0"/>
            <a:ext cx="7151461" cy="685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-497680"/>
            <a:ext cx="4730749" cy="4470400"/>
          </a:xfrm>
        </p:spPr>
        <p:txBody>
          <a:bodyPr/>
          <a:lstStyle/>
          <a:p>
            <a:r>
              <a:rPr lang="en-US" dirty="0"/>
              <a:t>Predictive Analysis (Classification)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7314" y="0"/>
            <a:ext cx="3552825" cy="566057"/>
          </a:xfrm>
        </p:spPr>
        <p:txBody>
          <a:bodyPr>
            <a:normAutofit/>
          </a:bodyPr>
          <a:lstStyle/>
          <a:p>
            <a:r>
              <a:rPr lang="en-US" sz="1200" dirty="0"/>
              <a:t>SpaceX concept of a lunar lander for the NASA Artemis program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FDC8F1-F98E-B74A-AFE7-5BAA1319D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AC223D-E7D2-471F-86AA-45AC4A70928C}"/>
              </a:ext>
            </a:extLst>
          </p:cNvPr>
          <p:cNvSpPr/>
          <p:nvPr/>
        </p:nvSpPr>
        <p:spPr>
          <a:xfrm>
            <a:off x="26093" y="6116833"/>
            <a:ext cx="250196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Code: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>
                <a:solidFill>
                  <a:schemeClr val="tx2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https://github.com/Trimorphous/IBM_Data_Sci_Final/blob/3d92f2004e620446cf4e436e618b3b98b8be29ef/W4.1%20Prediction.ipynb</a:t>
            </a:r>
            <a:endParaRPr lang="en-US" sz="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055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DABCC-EC04-491C-AAE4-E2D22152D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414339"/>
            <a:ext cx="10515600" cy="1071562"/>
          </a:xfrm>
        </p:spPr>
        <p:txBody>
          <a:bodyPr>
            <a:normAutofit/>
          </a:bodyPr>
          <a:lstStyle/>
          <a:p>
            <a:r>
              <a:rPr lang="en-US" sz="4000" dirty="0"/>
              <a:t>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70EC5-2E63-47AD-A92E-DB78078DB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B9BDA5-2962-430E-B373-CDE097BA9FB0}"/>
              </a:ext>
            </a:extLst>
          </p:cNvPr>
          <p:cNvSpPr txBox="1">
            <a:spLocks/>
          </p:cNvSpPr>
          <p:nvPr/>
        </p:nvSpPr>
        <p:spPr>
          <a:xfrm>
            <a:off x="906463" y="1666874"/>
            <a:ext cx="5837237" cy="468947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Machine learning models were constructed to predict the target variable ‘class’, indicating the landing outcome.</a:t>
            </a:r>
          </a:p>
          <a:p>
            <a:r>
              <a:rPr lang="en-US" dirty="0"/>
              <a:t>Model building was done using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Scikitlearn library</a:t>
            </a:r>
            <a:r>
              <a:rPr lang="en-US" dirty="0"/>
              <a:t>.</a:t>
            </a:r>
          </a:p>
          <a:p>
            <a:r>
              <a:rPr lang="en-US" dirty="0"/>
              <a:t>Four models were created: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Support Vector Machine</a:t>
            </a:r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en-US" dirty="0"/>
              <a:t>K Nearest-Neighbors</a:t>
            </a:r>
          </a:p>
          <a:p>
            <a:r>
              <a:rPr lang="en-US" dirty="0"/>
              <a:t>Each model’s hyperparameters were optimized using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Scikitlearn’s GridSearchCV </a:t>
            </a:r>
            <a:r>
              <a:rPr lang="en-US" dirty="0"/>
              <a:t>(cross-validated grid search) with a 10-segment cross-validation.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17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7632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Accuracy –</a:t>
            </a:r>
            <a:br>
              <a:rPr lang="en-US" dirty="0"/>
            </a:br>
            <a:r>
              <a:rPr lang="en-US" dirty="0"/>
              <a:t>Small Test Size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an initial, default value of 20% test sample size from the total available data, all four models perform equally accurately.</a:t>
            </a:r>
          </a:p>
          <a:p>
            <a:r>
              <a:rPr lang="en-US" dirty="0"/>
              <a:t>The confusion matrices for all models are identical, indicating that the same handful of samples are being mislabeled.</a:t>
            </a:r>
          </a:p>
          <a:p>
            <a:r>
              <a:rPr lang="en-US" dirty="0"/>
              <a:t>A larger test sample is required to differentiate between the models, so we repeat the analysis.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10F303-123C-4674-A479-3A976114F5AD}"/>
              </a:ext>
            </a:extLst>
          </p:cNvPr>
          <p:cNvGrpSpPr/>
          <p:nvPr/>
        </p:nvGrpSpPr>
        <p:grpSpPr>
          <a:xfrm>
            <a:off x="6254994" y="630435"/>
            <a:ext cx="4389193" cy="2798565"/>
            <a:chOff x="6254994" y="630435"/>
            <a:chExt cx="4389193" cy="27985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DD493B7-F536-4AA8-AB12-C22B4A7DD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7012" y="859736"/>
              <a:ext cx="4067175" cy="2569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030391-C5AB-4EBE-91A0-C4184B770E2E}"/>
                </a:ext>
              </a:extLst>
            </p:cNvPr>
            <p:cNvSpPr txBox="1"/>
            <p:nvPr/>
          </p:nvSpPr>
          <p:spPr>
            <a:xfrm>
              <a:off x="7396236" y="630435"/>
              <a:ext cx="2585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Performance of Different Models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49BEB6-50B2-424E-9FE1-BBABED33D300}"/>
                </a:ext>
              </a:extLst>
            </p:cNvPr>
            <p:cNvSpPr txBox="1"/>
            <p:nvPr/>
          </p:nvSpPr>
          <p:spPr>
            <a:xfrm rot="16200000">
              <a:off x="5990563" y="1990479"/>
              <a:ext cx="8366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Accuracy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9CC6A12-64F5-4ED6-BFC6-54259C3A8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754" y="3865562"/>
            <a:ext cx="3505689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39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BF18C2-9175-0F42-907F-F0BF5659D2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F58D4-A60E-214E-8C16-CD93F57F9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5741576-1A83-42B1-8B63-162CAFC18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8" y="1987114"/>
            <a:ext cx="4853558" cy="32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31F230-2AF5-4CA8-8D84-DA42E9720321}"/>
              </a:ext>
            </a:extLst>
          </p:cNvPr>
          <p:cNvSpPr txBox="1">
            <a:spLocks/>
          </p:cNvSpPr>
          <p:nvPr/>
        </p:nvSpPr>
        <p:spPr>
          <a:xfrm>
            <a:off x="6181725" y="1390650"/>
            <a:ext cx="5660475" cy="496570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/>
              <a:t>Object: </a:t>
            </a:r>
            <a:r>
              <a:rPr lang="en-US" sz="2200" dirty="0"/>
              <a:t>To gain insight into Space-X technologies and strategies.</a:t>
            </a:r>
          </a:p>
          <a:p>
            <a:pPr marL="0" indent="0">
              <a:buNone/>
            </a:pPr>
            <a:r>
              <a:rPr lang="en-US" sz="2200" b="1" u="sng" dirty="0"/>
              <a:t>Method:</a:t>
            </a:r>
            <a:r>
              <a:rPr lang="en-US" sz="2200" dirty="0"/>
              <a:t> We harvest publicly available mission data published by Space-X. We: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Give a thorough visualized summary of their past strategies, and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Fit the data to several machine learning models.</a:t>
            </a:r>
          </a:p>
          <a:p>
            <a:pPr marL="0" indent="0">
              <a:buNone/>
            </a:pPr>
            <a:r>
              <a:rPr lang="en-US" sz="2200" b="1" u="sng" dirty="0"/>
              <a:t>Results</a:t>
            </a:r>
            <a:r>
              <a:rPr lang="en-US" sz="2200" dirty="0"/>
              <a:t>:</a:t>
            </a:r>
          </a:p>
          <a:p>
            <a:pPr marL="0" indent="0">
              <a:buNone/>
            </a:pPr>
            <a:r>
              <a:rPr lang="en-US" sz="2200" dirty="0"/>
              <a:t>SpaceX has good success rates with tried-and-tested tech: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Midweight payloads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Home-based launches from Kennedy space center.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Low- and medium-altitude circular earth orbit.</a:t>
            </a:r>
          </a:p>
          <a:p>
            <a:pPr marL="0" indent="0">
              <a:buNone/>
            </a:pPr>
            <a:r>
              <a:rPr lang="en-US" sz="2200" dirty="0"/>
              <a:t>They are still struggling with relatively new endeavors: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High energy orbits such as PO and GTO.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High Payloads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New booster versions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Remote base launches.</a:t>
            </a:r>
          </a:p>
          <a:p>
            <a:pPr marL="0" indent="0">
              <a:buNone/>
            </a:pPr>
            <a:r>
              <a:rPr lang="en-US" sz="2200" dirty="0"/>
              <a:t>It is in those fields that conventional (non-reusable) rockets can still, for now, be competitive in the space transportation market.</a:t>
            </a:r>
          </a:p>
          <a:p>
            <a:pPr marL="0" indent="0">
              <a:buNone/>
            </a:pPr>
            <a:r>
              <a:rPr lang="en-US" sz="2200" dirty="0"/>
              <a:t>It is otherwise expected that SpaceX will be able to drop its prices even lower, and venture into new space-transportation products.</a:t>
            </a:r>
          </a:p>
        </p:txBody>
      </p:sp>
    </p:spTree>
    <p:extLst>
      <p:ext uri="{BB962C8B-B14F-4D97-AF65-F5344CB8AC3E}">
        <p14:creationId xmlns:p14="http://schemas.microsoft.com/office/powerpoint/2010/main" val="886073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7632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Accuracy –</a:t>
            </a:r>
            <a:br>
              <a:rPr lang="en-US" dirty="0"/>
            </a:br>
            <a:r>
              <a:rPr lang="en-US" dirty="0"/>
              <a:t>Large Test Size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Increasing the test size to 35% of the total available samples, KNN is shown to be the best performing model.</a:t>
            </a:r>
          </a:p>
          <a:p>
            <a:r>
              <a:rPr lang="en-US" dirty="0"/>
              <a:t>Plotting the confusion matrix, we see that, similarly to the small sample models, our model suffers from a high false-positives.</a:t>
            </a:r>
          </a:p>
          <a:p>
            <a:r>
              <a:rPr lang="en-US" dirty="0"/>
              <a:t>This is perhaps due to the relatively small number of crashed missions in our training 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1375C-6117-4B62-A6BB-6B7388FD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071" y="804687"/>
            <a:ext cx="3639058" cy="2505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3B5EF-7C72-4E16-A894-B3F9404EF60E}"/>
              </a:ext>
            </a:extLst>
          </p:cNvPr>
          <p:cNvSpPr txBox="1"/>
          <p:nvPr/>
        </p:nvSpPr>
        <p:spPr>
          <a:xfrm>
            <a:off x="7396236" y="630435"/>
            <a:ext cx="2585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Performance of Different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CC0EB-7EB6-4F2A-9356-00CDDBC0B849}"/>
              </a:ext>
            </a:extLst>
          </p:cNvPr>
          <p:cNvSpPr txBox="1"/>
          <p:nvPr/>
        </p:nvSpPr>
        <p:spPr>
          <a:xfrm rot="16200000">
            <a:off x="6104863" y="1903510"/>
            <a:ext cx="836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Accuracy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A5F77F-15E4-4629-9F56-E1AC7F3A1C38}"/>
              </a:ext>
            </a:extLst>
          </p:cNvPr>
          <p:cNvGrpSpPr/>
          <p:nvPr/>
        </p:nvGrpSpPr>
        <p:grpSpPr>
          <a:xfrm>
            <a:off x="6841110" y="3546103"/>
            <a:ext cx="3696216" cy="2714626"/>
            <a:chOff x="6841110" y="3546103"/>
            <a:chExt cx="3696216" cy="27146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8E9BE5-8D9F-4B4B-806B-9C417AB56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1110" y="3593357"/>
              <a:ext cx="3696216" cy="266737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5C3371-CED7-4B10-AF95-99B5433700A2}"/>
                </a:ext>
              </a:extLst>
            </p:cNvPr>
            <p:cNvSpPr txBox="1"/>
            <p:nvPr/>
          </p:nvSpPr>
          <p:spPr>
            <a:xfrm>
              <a:off x="7788378" y="3546103"/>
              <a:ext cx="1587294" cy="25391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/>
                  </a:solidFill>
                </a:rPr>
                <a:t>Confusion Matrix for KNN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916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79823"/>
            <a:ext cx="3800475" cy="849312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61975" y="1457325"/>
            <a:ext cx="5133975" cy="49208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SpaceX increases it’s successful landing rate with time in all technologies and orbits.</a:t>
            </a:r>
          </a:p>
          <a:p>
            <a:r>
              <a:rPr lang="en-US" dirty="0"/>
              <a:t>Despite several past failures, they now have good success rates with tried-and-tested tech:</a:t>
            </a:r>
          </a:p>
          <a:p>
            <a:pPr lvl="1"/>
            <a:r>
              <a:rPr lang="en-US" dirty="0"/>
              <a:t>Midweight payloads</a:t>
            </a:r>
          </a:p>
          <a:p>
            <a:pPr lvl="1"/>
            <a:r>
              <a:rPr lang="en-US" dirty="0"/>
              <a:t>Home-based launches from Kennedy space center.</a:t>
            </a:r>
          </a:p>
          <a:p>
            <a:pPr lvl="1"/>
            <a:r>
              <a:rPr lang="en-US" dirty="0"/>
              <a:t>Low- and medium-altitude circular earth orbit.</a:t>
            </a:r>
          </a:p>
          <a:p>
            <a:r>
              <a:rPr lang="en-US" dirty="0"/>
              <a:t>They are still struggling with relatively new endeavors:</a:t>
            </a:r>
          </a:p>
          <a:p>
            <a:pPr lvl="1"/>
            <a:r>
              <a:rPr lang="en-US" dirty="0"/>
              <a:t>High energy orbits such as PO and GTO.</a:t>
            </a:r>
          </a:p>
          <a:p>
            <a:pPr lvl="1"/>
            <a:r>
              <a:rPr lang="en-US" dirty="0"/>
              <a:t>High Payloads</a:t>
            </a:r>
          </a:p>
          <a:p>
            <a:pPr lvl="1"/>
            <a:r>
              <a:rPr lang="en-US" dirty="0"/>
              <a:t>New booster versions</a:t>
            </a:r>
          </a:p>
          <a:p>
            <a:pPr lvl="1"/>
            <a:r>
              <a:rPr lang="en-US" dirty="0"/>
              <a:t>Remote base launches.</a:t>
            </a:r>
          </a:p>
          <a:p>
            <a:r>
              <a:rPr lang="en-US" dirty="0"/>
              <a:t>It is in those fields that conventional (non-reusable) rockets can still, for now, be competitive in the space transportation market.</a:t>
            </a:r>
          </a:p>
        </p:txBody>
      </p:sp>
      <p:pic>
        <p:nvPicPr>
          <p:cNvPr id="31746" name="Picture 2" descr="Open Water Tests Help Team Prepare to Recover Orion">
            <a:extLst>
              <a:ext uri="{FF2B5EF4-FFF2-40B4-BE49-F238E27FC236}">
                <a16:creationId xmlns:a16="http://schemas.microsoft.com/office/drawing/2014/main" id="{4FBF862B-66BC-49B5-99F9-04DF12B55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916" y="1554956"/>
            <a:ext cx="5619279" cy="374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886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31" y="76200"/>
            <a:ext cx="10515600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506831" y="1401763"/>
            <a:ext cx="6592469" cy="4990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Space Exploration Technologies Corp. (SpaceX) is an American aerospace manufacturer, space transportation services and communications company headquartered in Hawthorne, California. SpaceX manufactures the Falcon 9 and Falcon Heavy launch vehicles, several rocket engines, Dragon cargo, crew spacecraft and </a:t>
            </a:r>
            <a:r>
              <a:rPr lang="en-US" sz="2200" dirty="0" err="1"/>
              <a:t>Starlink</a:t>
            </a:r>
            <a:r>
              <a:rPr lang="en-US" sz="2200" dirty="0"/>
              <a:t> communications satellites.</a:t>
            </a:r>
          </a:p>
          <a:p>
            <a:r>
              <a:rPr lang="en-US" sz="2200" dirty="0"/>
              <a:t>The object of this review is to give insight that will enable our company, </a:t>
            </a:r>
            <a:r>
              <a:rPr lang="en-US" sz="2200" i="1" dirty="0" err="1"/>
              <a:t>SpaceY</a:t>
            </a:r>
            <a:r>
              <a:rPr lang="en-US" sz="2200" dirty="0"/>
              <a:t>, to gain a foothold in the space transportation market.</a:t>
            </a:r>
          </a:p>
          <a:p>
            <a:r>
              <a:rPr lang="en-US" sz="2200" dirty="0"/>
              <a:t>SpaceX advertises Falcon 9 rocket launches on its website with a cost of 62 million dollars; other providers cost upward of 165 million dollars each. much of the savings is because SpaceX can reuse the first stage</a:t>
            </a:r>
          </a:p>
          <a:p>
            <a:r>
              <a:rPr lang="en-US" sz="2200" dirty="0"/>
              <a:t>Therefore if we can determine if the first stage will land, we can determine the cost of a launch. This information can be used to bid </a:t>
            </a:r>
            <a:r>
              <a:rPr lang="en-US" sz="2200" dirty="0" err="1"/>
              <a:t>agains</a:t>
            </a:r>
            <a:r>
              <a:rPr lang="en-US" sz="2200" dirty="0"/>
              <a:t> SpaceX for a rocket launch.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1C53D-47D8-7B4A-B568-D9C50E110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265862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317F2A3-06A9-4B15-8A85-059A9CF2E08F}"/>
              </a:ext>
            </a:extLst>
          </p:cNvPr>
          <p:cNvGrpSpPr/>
          <p:nvPr/>
        </p:nvGrpSpPr>
        <p:grpSpPr>
          <a:xfrm>
            <a:off x="7970043" y="144826"/>
            <a:ext cx="3871913" cy="6427126"/>
            <a:chOff x="8046243" y="235314"/>
            <a:chExt cx="3871913" cy="6427126"/>
          </a:xfrm>
        </p:grpSpPr>
        <p:pic>
          <p:nvPicPr>
            <p:cNvPr id="4098" name="Picture 2" descr="Copernicus Sentinel-6 lifts off on a SpaceX Falcon 9 rocket">
              <a:extLst>
                <a:ext uri="{FF2B5EF4-FFF2-40B4-BE49-F238E27FC236}">
                  <a16:creationId xmlns:a16="http://schemas.microsoft.com/office/drawing/2014/main" id="{4FEA16CC-962E-4D2E-A70B-F6449DFA72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6243" y="235314"/>
              <a:ext cx="3871913" cy="5809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7C3CD9-BA32-47BE-964F-FE43ED46E2F2}"/>
                </a:ext>
              </a:extLst>
            </p:cNvPr>
            <p:cNvSpPr txBox="1"/>
            <p:nvPr/>
          </p:nvSpPr>
          <p:spPr>
            <a:xfrm>
              <a:off x="8046243" y="6016109"/>
              <a:ext cx="38719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Falcon 9 Rocket carrying the Copernicus Sentinel-6 satellite.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3275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24" y="357188"/>
            <a:ext cx="8461376" cy="1042987"/>
          </a:xfrm>
        </p:spPr>
        <p:txBody>
          <a:bodyPr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DAF1F5-2913-4C27-8345-25670F8150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3250" y="1752600"/>
            <a:ext cx="8820150" cy="444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Data about SpaceX launches is collected from SpaceX publication</a:t>
            </a:r>
          </a:p>
          <a:p>
            <a:r>
              <a:rPr lang="en-US" sz="2200" dirty="0"/>
              <a:t>The launch data is explored visually, primarily through scatter plots, to reveal the links between different variables and give a coarse understanding of the data.</a:t>
            </a:r>
          </a:p>
          <a:p>
            <a:r>
              <a:rPr lang="en-US" sz="2200" dirty="0"/>
              <a:t>Launch success rates are visualized on a map, and the launch sites and their proximities are analyzed.</a:t>
            </a:r>
          </a:p>
          <a:p>
            <a:r>
              <a:rPr lang="en-US" sz="2200" dirty="0"/>
              <a:t>A machine learning model is fitted to the data, which will enable us to evaluate and predict the success rate of various SpaceX products.</a:t>
            </a:r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F7F68A3-C75E-45A5-BAD9-A378D0257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" r="20682"/>
          <a:stretch/>
        </p:blipFill>
        <p:spPr bwMode="auto">
          <a:xfrm>
            <a:off x="4591050" y="1310"/>
            <a:ext cx="7600950" cy="685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2400" y="959246"/>
            <a:ext cx="4648200" cy="877888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93A9E-FFE3-4584-95E9-476CE8BE4C21}"/>
              </a:ext>
            </a:extLst>
          </p:cNvPr>
          <p:cNvSpPr txBox="1"/>
          <p:nvPr/>
        </p:nvSpPr>
        <p:spPr>
          <a:xfrm>
            <a:off x="4591050" y="5720"/>
            <a:ext cx="5851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Astronaut Jack Schmitt collecting rocks during Apollo 17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00" y="419450"/>
            <a:ext cx="3932237" cy="997870"/>
          </a:xfrm>
        </p:spPr>
        <p:txBody>
          <a:bodyPr/>
          <a:lstStyle/>
          <a:p>
            <a:r>
              <a:rPr lang="en-US" dirty="0"/>
              <a:t>Data Collection – SpaceX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22900" y="1417320"/>
            <a:ext cx="3932237" cy="1676400"/>
          </a:xfrm>
        </p:spPr>
        <p:txBody>
          <a:bodyPr>
            <a:normAutofit/>
          </a:bodyPr>
          <a:lstStyle/>
          <a:p>
            <a:r>
              <a:rPr lang="en-US" dirty="0"/>
              <a:t>Data about SpaceX missions was gathered using the publicly available SpaceX API, containing all previous mission details as a JSON response.</a:t>
            </a:r>
          </a:p>
          <a:p>
            <a:r>
              <a:rPr lang="en-US" dirty="0"/>
              <a:t>The response was edited to form a Pandas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8024" y="6356350"/>
            <a:ext cx="485775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095B632A-6F40-4554-BBC4-7953630AB963}"/>
              </a:ext>
            </a:extLst>
          </p:cNvPr>
          <p:cNvSpPr/>
          <p:nvPr/>
        </p:nvSpPr>
        <p:spPr>
          <a:xfrm>
            <a:off x="7833360" y="1134903"/>
            <a:ext cx="3520440" cy="893645"/>
          </a:xfrm>
          <a:prstGeom prst="flowChartProcess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rgbClr val="002060"/>
                </a:solidFill>
              </a:rPr>
              <a:t>Request Past Launches Information</a:t>
            </a:r>
          </a:p>
          <a:p>
            <a:r>
              <a:rPr lang="en-US" sz="1000" dirty="0">
                <a:solidFill>
                  <a:srgbClr val="002060"/>
                </a:solidFill>
              </a:rPr>
              <a:t>import requests </a:t>
            </a:r>
          </a:p>
          <a:p>
            <a:r>
              <a:rPr lang="en-US" sz="1000" dirty="0" err="1">
                <a:solidFill>
                  <a:srgbClr val="002060"/>
                </a:solidFill>
              </a:rPr>
              <a:t>spacex_url</a:t>
            </a:r>
            <a:r>
              <a:rPr lang="en-US" sz="1000" dirty="0">
                <a:solidFill>
                  <a:srgbClr val="002060"/>
                </a:solidFill>
              </a:rPr>
              <a:t>=</a:t>
            </a:r>
            <a:r>
              <a:rPr lang="en-US" sz="1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https://api.spacexdata.com/v4/launches/past</a:t>
            </a:r>
            <a:endParaRPr lang="en-US" sz="1000" dirty="0">
              <a:solidFill>
                <a:srgbClr val="002060"/>
              </a:solidFill>
            </a:endParaRPr>
          </a:p>
          <a:p>
            <a:r>
              <a:rPr lang="en-US" sz="1000" dirty="0">
                <a:solidFill>
                  <a:srgbClr val="002060"/>
                </a:solidFill>
              </a:rPr>
              <a:t>response = </a:t>
            </a:r>
            <a:r>
              <a:rPr lang="en-US" sz="1000" dirty="0" err="1">
                <a:solidFill>
                  <a:srgbClr val="002060"/>
                </a:solidFill>
              </a:rPr>
              <a:t>requests.get</a:t>
            </a:r>
            <a:r>
              <a:rPr lang="en-US" sz="1000" dirty="0">
                <a:solidFill>
                  <a:srgbClr val="002060"/>
                </a:solidFill>
              </a:rPr>
              <a:t>(</a:t>
            </a:r>
            <a:r>
              <a:rPr lang="en-US" sz="1000" dirty="0" err="1">
                <a:solidFill>
                  <a:srgbClr val="002060"/>
                </a:solidFill>
              </a:rPr>
              <a:t>spacex_url</a:t>
            </a:r>
            <a:r>
              <a:rPr lang="en-US" sz="10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668688-AC4E-4869-9159-1FF5104D2760}"/>
              </a:ext>
            </a:extLst>
          </p:cNvPr>
          <p:cNvSpPr/>
          <p:nvPr/>
        </p:nvSpPr>
        <p:spPr>
          <a:xfrm>
            <a:off x="6815356" y="2395125"/>
            <a:ext cx="4538444" cy="1027843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rgbClr val="002060"/>
                </a:solidFill>
              </a:rPr>
              <a:t>Use </a:t>
            </a:r>
            <a:r>
              <a:rPr lang="en-US" sz="1600" b="1" dirty="0" err="1">
                <a:solidFill>
                  <a:srgbClr val="002060"/>
                </a:solidFill>
              </a:rPr>
              <a:t>json_normalize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meethod</a:t>
            </a:r>
            <a:r>
              <a:rPr lang="en-US" sz="1600" b="1" dirty="0">
                <a:solidFill>
                  <a:srgbClr val="002060"/>
                </a:solidFill>
              </a:rPr>
              <a:t> to convert the json result into a </a:t>
            </a:r>
            <a:r>
              <a:rPr lang="en-US" sz="1600" b="1" dirty="0" err="1">
                <a:solidFill>
                  <a:srgbClr val="002060"/>
                </a:solidFill>
              </a:rPr>
              <a:t>dataframe</a:t>
            </a:r>
            <a:endParaRPr lang="en-US" sz="1600" b="1" dirty="0">
              <a:solidFill>
                <a:srgbClr val="002060"/>
              </a:solidFill>
            </a:endParaRPr>
          </a:p>
          <a:p>
            <a:r>
              <a:rPr lang="en-US" sz="1000" dirty="0" err="1">
                <a:solidFill>
                  <a:srgbClr val="002060"/>
                </a:solidFill>
              </a:rPr>
              <a:t>data_json</a:t>
            </a:r>
            <a:r>
              <a:rPr lang="en-US" sz="1000" dirty="0">
                <a:solidFill>
                  <a:srgbClr val="002060"/>
                </a:solidFill>
              </a:rPr>
              <a:t> = </a:t>
            </a:r>
            <a:r>
              <a:rPr lang="en-US" sz="1000" dirty="0" err="1">
                <a:solidFill>
                  <a:srgbClr val="002060"/>
                </a:solidFill>
              </a:rPr>
              <a:t>response.json</a:t>
            </a:r>
            <a:r>
              <a:rPr lang="en-US" sz="1000" dirty="0">
                <a:solidFill>
                  <a:srgbClr val="002060"/>
                </a:solidFill>
              </a:rPr>
              <a:t>()</a:t>
            </a:r>
          </a:p>
          <a:p>
            <a:r>
              <a:rPr lang="en-US" sz="1000" dirty="0">
                <a:solidFill>
                  <a:srgbClr val="002060"/>
                </a:solidFill>
              </a:rPr>
              <a:t>data = </a:t>
            </a:r>
            <a:r>
              <a:rPr lang="en-US" sz="1000" dirty="0" err="1">
                <a:solidFill>
                  <a:srgbClr val="002060"/>
                </a:solidFill>
              </a:rPr>
              <a:t>pd.json_normalize</a:t>
            </a:r>
            <a:r>
              <a:rPr lang="en-US" sz="1000" dirty="0">
                <a:solidFill>
                  <a:srgbClr val="002060"/>
                </a:solidFill>
              </a:rPr>
              <a:t>(</a:t>
            </a:r>
            <a:r>
              <a:rPr lang="en-US" sz="1000" dirty="0" err="1">
                <a:solidFill>
                  <a:srgbClr val="002060"/>
                </a:solidFill>
              </a:rPr>
              <a:t>data_json</a:t>
            </a:r>
            <a:r>
              <a:rPr lang="en-US" sz="10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74DC46-62CE-4EAA-9299-64C72D342231}"/>
              </a:ext>
            </a:extLst>
          </p:cNvPr>
          <p:cNvSpPr/>
          <p:nvPr/>
        </p:nvSpPr>
        <p:spPr>
          <a:xfrm>
            <a:off x="7917110" y="3722894"/>
            <a:ext cx="3436690" cy="1027843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rgbClr val="002060"/>
                </a:solidFill>
              </a:rPr>
              <a:t>Separate JSON into data columns</a:t>
            </a:r>
          </a:p>
          <a:p>
            <a:r>
              <a:rPr lang="en-US" sz="1000" dirty="0" err="1">
                <a:solidFill>
                  <a:srgbClr val="002060"/>
                </a:solidFill>
              </a:rPr>
              <a:t>getBoosterVersion</a:t>
            </a:r>
            <a:r>
              <a:rPr lang="en-US" sz="1000" dirty="0">
                <a:solidFill>
                  <a:srgbClr val="002060"/>
                </a:solidFill>
              </a:rPr>
              <a:t>(data)</a:t>
            </a:r>
          </a:p>
          <a:p>
            <a:r>
              <a:rPr lang="en-US" sz="1000" dirty="0" err="1">
                <a:solidFill>
                  <a:srgbClr val="002060"/>
                </a:solidFill>
              </a:rPr>
              <a:t>getLaunchSite</a:t>
            </a:r>
            <a:r>
              <a:rPr lang="en-US" sz="1000" dirty="0">
                <a:solidFill>
                  <a:srgbClr val="002060"/>
                </a:solidFill>
              </a:rPr>
              <a:t>(data)</a:t>
            </a:r>
          </a:p>
          <a:p>
            <a:r>
              <a:rPr lang="en-US" sz="1000" dirty="0" err="1">
                <a:solidFill>
                  <a:srgbClr val="002060"/>
                </a:solidFill>
              </a:rPr>
              <a:t>getPayloadData</a:t>
            </a:r>
            <a:r>
              <a:rPr lang="en-US" sz="1000" dirty="0">
                <a:solidFill>
                  <a:srgbClr val="002060"/>
                </a:solidFill>
              </a:rPr>
              <a:t>(data)</a:t>
            </a:r>
          </a:p>
          <a:p>
            <a:r>
              <a:rPr lang="en-US" sz="1000" dirty="0" err="1">
                <a:solidFill>
                  <a:srgbClr val="002060"/>
                </a:solidFill>
              </a:rPr>
              <a:t>getCoreData</a:t>
            </a:r>
            <a:r>
              <a:rPr lang="en-US" sz="1000" dirty="0">
                <a:solidFill>
                  <a:srgbClr val="002060"/>
                </a:solidFill>
              </a:rPr>
              <a:t>(data)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1E32A6-9A18-4D8C-889F-1EFD72A1D25B}"/>
              </a:ext>
            </a:extLst>
          </p:cNvPr>
          <p:cNvSpPr/>
          <p:nvPr/>
        </p:nvSpPr>
        <p:spPr>
          <a:xfrm>
            <a:off x="7953305" y="4982667"/>
            <a:ext cx="3436690" cy="80935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rgbClr val="002060"/>
                </a:solidFill>
              </a:rPr>
              <a:t>Generate pandas </a:t>
            </a:r>
            <a:r>
              <a:rPr lang="en-US" sz="1600" b="1" dirty="0" err="1">
                <a:solidFill>
                  <a:srgbClr val="002060"/>
                </a:solidFill>
              </a:rPr>
              <a:t>dataframe</a:t>
            </a:r>
            <a:endParaRPr lang="en-US" sz="1600" b="1" dirty="0">
              <a:solidFill>
                <a:srgbClr val="002060"/>
              </a:solidFill>
            </a:endParaRPr>
          </a:p>
          <a:p>
            <a:r>
              <a:rPr lang="en-US" sz="1000" dirty="0">
                <a:solidFill>
                  <a:srgbClr val="002060"/>
                </a:solidFill>
              </a:rPr>
              <a:t>data = </a:t>
            </a:r>
            <a:r>
              <a:rPr lang="en-US" sz="1000" dirty="0" err="1">
                <a:solidFill>
                  <a:srgbClr val="002060"/>
                </a:solidFill>
              </a:rPr>
              <a:t>pd.DataFrame.from_dict</a:t>
            </a:r>
            <a:r>
              <a:rPr lang="en-US" sz="1000" dirty="0">
                <a:solidFill>
                  <a:srgbClr val="002060"/>
                </a:solidFill>
              </a:rPr>
              <a:t>(</a:t>
            </a:r>
            <a:r>
              <a:rPr lang="en-US" sz="1000" dirty="0" err="1">
                <a:solidFill>
                  <a:srgbClr val="002060"/>
                </a:solidFill>
              </a:rPr>
              <a:t>launch_dict</a:t>
            </a:r>
            <a:r>
              <a:rPr lang="en-US" sz="10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1B15BB-5BA7-44AB-9C94-8CA6D8EA61AE}"/>
              </a:ext>
            </a:extLst>
          </p:cNvPr>
          <p:cNvSpPr/>
          <p:nvPr/>
        </p:nvSpPr>
        <p:spPr>
          <a:xfrm>
            <a:off x="838200" y="6235502"/>
            <a:ext cx="96297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GitHub link:</a:t>
            </a:r>
          </a:p>
          <a:p>
            <a:r>
              <a:rPr lang="en-US" sz="12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https://github.com/Trimorphous/IBM_Data_Sci_Final/blob/d3ae025f677abee04e433bd2ec3701aa2fda2d67/W1.1%20Data%20Collection%20API.ipynb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410C64-DB81-4EC8-ABCE-144D36A36FB1}"/>
              </a:ext>
            </a:extLst>
          </p:cNvPr>
          <p:cNvSpPr/>
          <p:nvPr/>
        </p:nvSpPr>
        <p:spPr>
          <a:xfrm>
            <a:off x="645952" y="4091590"/>
            <a:ext cx="2686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Pandas </a:t>
            </a:r>
            <a:r>
              <a:rPr lang="en-US" dirty="0" err="1"/>
              <a:t>Dataframe</a:t>
            </a:r>
            <a:r>
              <a:rPr lang="en-US" dirty="0"/>
              <a:t> Format: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FC94EB4-D9CC-40EE-A746-6C558337B27A}"/>
              </a:ext>
            </a:extLst>
          </p:cNvPr>
          <p:cNvSpPr txBox="1">
            <a:spLocks/>
          </p:cNvSpPr>
          <p:nvPr/>
        </p:nvSpPr>
        <p:spPr>
          <a:xfrm>
            <a:off x="7833360" y="157932"/>
            <a:ext cx="3932237" cy="760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Flow of API call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C2A9C8-1908-41DF-A38A-63E6C609E810}"/>
              </a:ext>
            </a:extLst>
          </p:cNvPr>
          <p:cNvCxnSpPr>
            <a:stCxn id="7" idx="2"/>
          </p:cNvCxnSpPr>
          <p:nvPr/>
        </p:nvCxnSpPr>
        <p:spPr>
          <a:xfrm>
            <a:off x="9593580" y="2028548"/>
            <a:ext cx="0" cy="3665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A2FCD37-4268-47DE-A1FD-A6C8B3085167}"/>
              </a:ext>
            </a:extLst>
          </p:cNvPr>
          <p:cNvCxnSpPr>
            <a:cxnSpLocks/>
          </p:cNvCxnSpPr>
          <p:nvPr/>
        </p:nvCxnSpPr>
        <p:spPr>
          <a:xfrm>
            <a:off x="9593580" y="3422968"/>
            <a:ext cx="0" cy="2849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7DF264-7122-4C82-A9F9-DC60D8231366}"/>
              </a:ext>
            </a:extLst>
          </p:cNvPr>
          <p:cNvCxnSpPr>
            <a:cxnSpLocks/>
          </p:cNvCxnSpPr>
          <p:nvPr/>
        </p:nvCxnSpPr>
        <p:spPr>
          <a:xfrm>
            <a:off x="9593580" y="4756558"/>
            <a:ext cx="0" cy="2261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F07CE03-80FB-409E-88CE-86F5D767C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27" y="4507176"/>
            <a:ext cx="6938744" cy="80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3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02" y="-394748"/>
            <a:ext cx="3932237" cy="1600200"/>
          </a:xfrm>
        </p:spPr>
        <p:txBody>
          <a:bodyPr/>
          <a:lstStyle/>
          <a:p>
            <a:r>
              <a:rPr lang="en-US" dirty="0"/>
              <a:t>Data Collection – Web Scraping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202" y="1205452"/>
            <a:ext cx="5353294" cy="3086100"/>
          </a:xfrm>
        </p:spPr>
        <p:txBody>
          <a:bodyPr/>
          <a:lstStyle/>
          <a:p>
            <a:r>
              <a:rPr lang="en-US" dirty="0"/>
              <a:t>The data was obtained by means of </a:t>
            </a:r>
            <a:r>
              <a:rPr lang="en-US" dirty="0" err="1"/>
              <a:t>webscraping</a:t>
            </a:r>
            <a:r>
              <a:rPr lang="en-US" dirty="0"/>
              <a:t> Wikipedia page “</a:t>
            </a:r>
            <a:r>
              <a:rPr lang="en-US" dirty="0">
                <a:solidFill>
                  <a:srgbClr val="002060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 of Falcon 9 and Falcon Heavy launches</a:t>
            </a:r>
            <a:r>
              <a:rPr lang="en-US" dirty="0"/>
              <a:t>”.</a:t>
            </a:r>
          </a:p>
          <a:p>
            <a:r>
              <a:rPr lang="en-US" dirty="0"/>
              <a:t>The Wikipedia tables reference a </a:t>
            </a:r>
            <a:r>
              <a:rPr lang="en-US" dirty="0" err="1"/>
              <a:t>veriaty</a:t>
            </a:r>
            <a:r>
              <a:rPr lang="en-US" dirty="0"/>
              <a:t> of sources, the top of which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"Launch Log"</a:t>
            </a:r>
            <a:r>
              <a:rPr lang="en-US" dirty="0"/>
              <a:t>. Spaceflight Now. 1 February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+mn-lt"/>
              </a:rPr>
              <a:t> </a:t>
            </a:r>
            <a:r>
              <a:rPr lang="en-US" dirty="0">
                <a:solidFill>
                  <a:srgbClr val="002060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"SpaceX Launch Manifest"</a:t>
            </a:r>
            <a:r>
              <a:rPr lang="en-US" i="1" dirty="0"/>
              <a:t>. </a:t>
            </a:r>
            <a:r>
              <a:rPr lang="en-US" dirty="0"/>
              <a:t>SpaceX.</a:t>
            </a:r>
          </a:p>
          <a:p>
            <a:r>
              <a:rPr lang="en-US" dirty="0"/>
              <a:t>The latter being an official SpaceX source.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67950" y="6356350"/>
            <a:ext cx="108585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8CF5FCA9-4F76-4DE9-80AC-559DF21F4394}"/>
              </a:ext>
            </a:extLst>
          </p:cNvPr>
          <p:cNvSpPr/>
          <p:nvPr/>
        </p:nvSpPr>
        <p:spPr>
          <a:xfrm>
            <a:off x="7419977" y="911652"/>
            <a:ext cx="4267197" cy="1254401"/>
          </a:xfrm>
          <a:prstGeom prst="flowChartProcess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rgbClr val="002060"/>
                </a:solidFill>
              </a:rPr>
              <a:t>Obtain HTTP response of Wiki Page</a:t>
            </a:r>
          </a:p>
          <a:p>
            <a:r>
              <a:rPr lang="en-US" sz="1000" dirty="0">
                <a:solidFill>
                  <a:srgbClr val="002060"/>
                </a:solidFill>
              </a:rPr>
              <a:t>import requests</a:t>
            </a:r>
          </a:p>
          <a:p>
            <a:r>
              <a:rPr lang="en-US" sz="1000" dirty="0">
                <a:solidFill>
                  <a:srgbClr val="002060"/>
                </a:solidFill>
              </a:rPr>
              <a:t>from bs4 import </a:t>
            </a:r>
            <a:r>
              <a:rPr lang="en-US" sz="1000" dirty="0" err="1">
                <a:solidFill>
                  <a:srgbClr val="002060"/>
                </a:solidFill>
              </a:rPr>
              <a:t>BeautifulSoup</a:t>
            </a:r>
            <a:endParaRPr lang="en-US" sz="1000" dirty="0">
              <a:solidFill>
                <a:srgbClr val="002060"/>
              </a:solidFill>
            </a:endParaRPr>
          </a:p>
          <a:p>
            <a:r>
              <a:rPr lang="en-US" sz="1000" dirty="0" err="1">
                <a:solidFill>
                  <a:srgbClr val="002060"/>
                </a:solidFill>
              </a:rPr>
              <a:t>static_url</a:t>
            </a:r>
            <a:r>
              <a:rPr lang="en-US" sz="1000" dirty="0">
                <a:solidFill>
                  <a:srgbClr val="002060"/>
                </a:solidFill>
              </a:rPr>
              <a:t> = "https://en.wikipedia.org/w/</a:t>
            </a:r>
            <a:r>
              <a:rPr lang="en-US" sz="1000" dirty="0" err="1">
                <a:solidFill>
                  <a:srgbClr val="002060"/>
                </a:solidFill>
              </a:rPr>
              <a:t>index.php?title</a:t>
            </a:r>
            <a:r>
              <a:rPr lang="en-US" sz="1000" dirty="0">
                <a:solidFill>
                  <a:srgbClr val="002060"/>
                </a:solidFill>
              </a:rPr>
              <a:t>=List_of_Falcon_9_and_Falcon_Heavy_launches&amp;oldid=1027686922"</a:t>
            </a:r>
          </a:p>
          <a:p>
            <a:r>
              <a:rPr lang="en-US" sz="1000" dirty="0">
                <a:solidFill>
                  <a:srgbClr val="002060"/>
                </a:solidFill>
              </a:rPr>
              <a:t>response = </a:t>
            </a:r>
            <a:r>
              <a:rPr lang="en-US" sz="1000" dirty="0" err="1">
                <a:solidFill>
                  <a:srgbClr val="002060"/>
                </a:solidFill>
              </a:rPr>
              <a:t>requests.get</a:t>
            </a:r>
            <a:r>
              <a:rPr lang="en-US" sz="1000" dirty="0">
                <a:solidFill>
                  <a:srgbClr val="002060"/>
                </a:solidFill>
              </a:rPr>
              <a:t>(</a:t>
            </a:r>
            <a:r>
              <a:rPr lang="en-US" sz="1000" dirty="0" err="1">
                <a:solidFill>
                  <a:srgbClr val="002060"/>
                </a:solidFill>
              </a:rPr>
              <a:t>static_url</a:t>
            </a:r>
            <a:r>
              <a:rPr lang="en-US" sz="10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73B5CA-708D-4390-862E-C85423A3CCBE}"/>
              </a:ext>
            </a:extLst>
          </p:cNvPr>
          <p:cNvSpPr/>
          <p:nvPr/>
        </p:nvSpPr>
        <p:spPr>
          <a:xfrm>
            <a:off x="7954120" y="2476468"/>
            <a:ext cx="3004916" cy="55851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rgbClr val="002060"/>
                </a:solidFill>
              </a:rPr>
              <a:t>Convert to </a:t>
            </a:r>
            <a:r>
              <a:rPr lang="en-US" sz="1600" b="1" dirty="0" err="1">
                <a:solidFill>
                  <a:srgbClr val="002060"/>
                </a:solidFill>
              </a:rPr>
              <a:t>BeautifulSoup</a:t>
            </a:r>
            <a:r>
              <a:rPr lang="en-US" sz="1600" b="1" dirty="0">
                <a:solidFill>
                  <a:srgbClr val="002060"/>
                </a:solidFill>
              </a:rPr>
              <a:t> Object</a:t>
            </a:r>
          </a:p>
          <a:p>
            <a:r>
              <a:rPr lang="en-US" sz="1000" dirty="0">
                <a:solidFill>
                  <a:srgbClr val="002060"/>
                </a:solidFill>
              </a:rPr>
              <a:t>soup = </a:t>
            </a:r>
            <a:r>
              <a:rPr lang="en-US" sz="1000" dirty="0" err="1">
                <a:solidFill>
                  <a:srgbClr val="002060"/>
                </a:solidFill>
              </a:rPr>
              <a:t>BeautifulSoup</a:t>
            </a:r>
            <a:r>
              <a:rPr lang="en-US" sz="1000" dirty="0">
                <a:solidFill>
                  <a:srgbClr val="002060"/>
                </a:solidFill>
              </a:rPr>
              <a:t>(</a:t>
            </a:r>
            <a:r>
              <a:rPr lang="en-US" sz="1000" dirty="0" err="1">
                <a:solidFill>
                  <a:srgbClr val="002060"/>
                </a:solidFill>
              </a:rPr>
              <a:t>response.text</a:t>
            </a:r>
            <a:r>
              <a:rPr lang="en-US" sz="10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4341827-9A62-48BB-BCC8-C916CE2F90EC}"/>
              </a:ext>
            </a:extLst>
          </p:cNvPr>
          <p:cNvSpPr txBox="1">
            <a:spLocks/>
          </p:cNvSpPr>
          <p:nvPr/>
        </p:nvSpPr>
        <p:spPr>
          <a:xfrm>
            <a:off x="7498400" y="31750"/>
            <a:ext cx="3932237" cy="760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/>
              <a:t>Flow of </a:t>
            </a:r>
            <a:r>
              <a:rPr lang="en-US" sz="2400" dirty="0" err="1"/>
              <a:t>Webscraping</a:t>
            </a:r>
            <a:endParaRPr lang="en-US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40DF29-EDAE-4050-A0BA-CAAC406BB213}"/>
              </a:ext>
            </a:extLst>
          </p:cNvPr>
          <p:cNvCxnSpPr>
            <a:cxnSpLocks/>
          </p:cNvCxnSpPr>
          <p:nvPr/>
        </p:nvCxnSpPr>
        <p:spPr>
          <a:xfrm>
            <a:off x="9593580" y="3422968"/>
            <a:ext cx="0" cy="2849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14F026-6938-4EDF-8883-9A3866B7E37A}"/>
              </a:ext>
            </a:extLst>
          </p:cNvPr>
          <p:cNvCxnSpPr>
            <a:cxnSpLocks/>
          </p:cNvCxnSpPr>
          <p:nvPr/>
        </p:nvCxnSpPr>
        <p:spPr>
          <a:xfrm>
            <a:off x="9593580" y="4756558"/>
            <a:ext cx="0" cy="2261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70C382E-247C-4F95-BCE2-F3E0DF407A46}"/>
              </a:ext>
            </a:extLst>
          </p:cNvPr>
          <p:cNvSpPr/>
          <p:nvPr/>
        </p:nvSpPr>
        <p:spPr>
          <a:xfrm>
            <a:off x="7954120" y="3286196"/>
            <a:ext cx="3004916" cy="55851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rgbClr val="002060"/>
                </a:solidFill>
              </a:rPr>
              <a:t>Extract Tables from ‘Soup’ Object</a:t>
            </a:r>
          </a:p>
          <a:p>
            <a:r>
              <a:rPr lang="en-US" sz="1000" dirty="0" err="1">
                <a:solidFill>
                  <a:srgbClr val="002060"/>
                </a:solidFill>
              </a:rPr>
              <a:t>html_tables</a:t>
            </a:r>
            <a:r>
              <a:rPr lang="en-US" sz="1000" dirty="0">
                <a:solidFill>
                  <a:srgbClr val="002060"/>
                </a:solidFill>
              </a:rPr>
              <a:t> = </a:t>
            </a:r>
            <a:r>
              <a:rPr lang="en-US" sz="1000" dirty="0" err="1">
                <a:solidFill>
                  <a:srgbClr val="002060"/>
                </a:solidFill>
              </a:rPr>
              <a:t>soup.find_all</a:t>
            </a:r>
            <a:r>
              <a:rPr lang="en-US" sz="1000" dirty="0">
                <a:solidFill>
                  <a:srgbClr val="002060"/>
                </a:solidFill>
              </a:rPr>
              <a:t>('table')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5CDD7-4A5B-4D1B-82D6-01ACFA62FF55}"/>
              </a:ext>
            </a:extLst>
          </p:cNvPr>
          <p:cNvSpPr/>
          <p:nvPr/>
        </p:nvSpPr>
        <p:spPr>
          <a:xfrm>
            <a:off x="8040792" y="4149668"/>
            <a:ext cx="3105575" cy="872191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rgbClr val="002060"/>
                </a:solidFill>
              </a:rPr>
              <a:t>Scan through tables, and break apart rows into dictionaries.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339630-EA57-41DC-BA57-23CAD4EA05C5}"/>
              </a:ext>
            </a:extLst>
          </p:cNvPr>
          <p:cNvSpPr/>
          <p:nvPr/>
        </p:nvSpPr>
        <p:spPr>
          <a:xfrm>
            <a:off x="7954120" y="5372174"/>
            <a:ext cx="3004916" cy="75860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rgbClr val="002060"/>
                </a:solidFill>
              </a:rPr>
              <a:t>Combine dictionaries into a pandas </a:t>
            </a:r>
            <a:r>
              <a:rPr lang="en-US" sz="1600" b="1" dirty="0" err="1">
                <a:solidFill>
                  <a:srgbClr val="002060"/>
                </a:solidFill>
              </a:rPr>
              <a:t>dataframe</a:t>
            </a:r>
            <a:endParaRPr lang="en-US" sz="1600" b="1" dirty="0">
              <a:solidFill>
                <a:srgbClr val="00206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258ED48-F29E-41F8-AFA1-9C6CEAF6D93E}"/>
              </a:ext>
            </a:extLst>
          </p:cNvPr>
          <p:cNvCxnSpPr>
            <a:cxnSpLocks/>
          </p:cNvCxnSpPr>
          <p:nvPr/>
        </p:nvCxnSpPr>
        <p:spPr>
          <a:xfrm>
            <a:off x="9669780" y="2191502"/>
            <a:ext cx="0" cy="2849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0E4994-117B-4D8F-B166-0689DB6CFD24}"/>
              </a:ext>
            </a:extLst>
          </p:cNvPr>
          <p:cNvCxnSpPr>
            <a:cxnSpLocks/>
          </p:cNvCxnSpPr>
          <p:nvPr/>
        </p:nvCxnSpPr>
        <p:spPr>
          <a:xfrm>
            <a:off x="9765030" y="3034978"/>
            <a:ext cx="0" cy="2849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61DE81-8A72-4E0F-B8C5-C8C8D10F006A}"/>
              </a:ext>
            </a:extLst>
          </p:cNvPr>
          <p:cNvCxnSpPr>
            <a:cxnSpLocks/>
          </p:cNvCxnSpPr>
          <p:nvPr/>
        </p:nvCxnSpPr>
        <p:spPr>
          <a:xfrm>
            <a:off x="9747885" y="3864702"/>
            <a:ext cx="0" cy="2849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156239-B947-4BA0-B537-DFE2C3687EF8}"/>
              </a:ext>
            </a:extLst>
          </p:cNvPr>
          <p:cNvCxnSpPr>
            <a:cxnSpLocks/>
          </p:cNvCxnSpPr>
          <p:nvPr/>
        </p:nvCxnSpPr>
        <p:spPr>
          <a:xfrm>
            <a:off x="9757410" y="5021859"/>
            <a:ext cx="0" cy="2849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98FF9F-6E26-4946-951F-A85565A6B794}"/>
              </a:ext>
            </a:extLst>
          </p:cNvPr>
          <p:cNvGrpSpPr/>
          <p:nvPr/>
        </p:nvGrpSpPr>
        <p:grpSpPr>
          <a:xfrm>
            <a:off x="301742" y="4497096"/>
            <a:ext cx="6962656" cy="1334491"/>
            <a:chOff x="247769" y="5021859"/>
            <a:chExt cx="6962656" cy="133449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BF43EF3-5BF7-43B3-994A-1A2BAFEA4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680" y="5461569"/>
              <a:ext cx="6920745" cy="894781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78B7AF8-6290-41F8-A8E8-7FBE53667523}"/>
                </a:ext>
              </a:extLst>
            </p:cNvPr>
            <p:cNvSpPr/>
            <p:nvPr/>
          </p:nvSpPr>
          <p:spPr>
            <a:xfrm>
              <a:off x="247769" y="5021859"/>
              <a:ext cx="26865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Pandas </a:t>
              </a:r>
              <a:r>
                <a:rPr lang="en-US" dirty="0" err="1"/>
                <a:t>Dataframe</a:t>
              </a:r>
              <a:r>
                <a:rPr lang="en-US" dirty="0"/>
                <a:t> Format: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645D59DE-461A-4DA8-8A2A-0F9F8A2B871C}"/>
              </a:ext>
            </a:extLst>
          </p:cNvPr>
          <p:cNvSpPr/>
          <p:nvPr/>
        </p:nvSpPr>
        <p:spPr>
          <a:xfrm>
            <a:off x="838200" y="6235502"/>
            <a:ext cx="9629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GitHub link:</a:t>
            </a:r>
          </a:p>
          <a:p>
            <a:r>
              <a:rPr lang="en-US" sz="1200" dirty="0">
                <a:solidFill>
                  <a:schemeClr val="tx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https://github.com/Trimorphous/IBM_Data_Sci_Final/blob/d3ae025f677abee04e433bd2ec3701aa2fda2d67/W1.2%20Webscraping.ipynb</a:t>
            </a:r>
            <a:endParaRPr lang="en-US" sz="1200" dirty="0">
              <a:solidFill>
                <a:schemeClr val="tx2"/>
              </a:solidFill>
            </a:endParaRPr>
          </a:p>
          <a:p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IBM CAD">
      <a:dk1>
        <a:srgbClr val="005493"/>
      </a:dk1>
      <a:lt1>
        <a:srgbClr val="4472C4"/>
      </a:lt1>
      <a:dk2>
        <a:srgbClr val="1C1C1C"/>
      </a:dk2>
      <a:lt2>
        <a:srgbClr val="FFFFFF"/>
      </a:lt2>
      <a:accent1>
        <a:srgbClr val="00B0F0"/>
      </a:accent1>
      <a:accent2>
        <a:srgbClr val="FF0000"/>
      </a:accent2>
      <a:accent3>
        <a:srgbClr val="F2F2F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0000"/>
      </a:folHlink>
    </a:clrScheme>
    <a:fontScheme name="IBM CAD">
      <a:majorFont>
        <a:latin typeface="IBM Plex Mono SemiBold"/>
        <a:ea typeface=""/>
        <a:cs typeface=""/>
      </a:majorFont>
      <a:minorFont>
        <a:latin typeface="IBM Plex Mono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s-r-capstone-template" id="{20AE7CCB-5FE8-BD43-B8DB-E6C0FDEE3675}" vid="{8C2F4096-8635-6345-AFEA-626992B70A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BM CAD">
    <a:dk1>
      <a:srgbClr val="005493"/>
    </a:dk1>
    <a:lt1>
      <a:srgbClr val="4472C4"/>
    </a:lt1>
    <a:dk2>
      <a:srgbClr val="1C1C1C"/>
    </a:dk2>
    <a:lt2>
      <a:srgbClr val="FFFFFF"/>
    </a:lt2>
    <a:accent1>
      <a:srgbClr val="00B0F0"/>
    </a:accent1>
    <a:accent2>
      <a:srgbClr val="FF0000"/>
    </a:accent2>
    <a:accent3>
      <a:srgbClr val="F2F2F2"/>
    </a:accent3>
    <a:accent4>
      <a:srgbClr val="FFFFFF"/>
    </a:accent4>
    <a:accent5>
      <a:srgbClr val="FFFFFF"/>
    </a:accent5>
    <a:accent6>
      <a:srgbClr val="FFFFFF"/>
    </a:accent6>
    <a:hlink>
      <a:srgbClr val="FFFFFF"/>
    </a:hlink>
    <a:folHlink>
      <a:srgbClr val="FF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f80a141d-92ca-4d3d-9308-f7e7b1d44ce8"/>
    <ds:schemaRef ds:uri="155be751-a274-42e8-93fb-f39d3b9bccc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4501</TotalTime>
  <Words>4164</Words>
  <Application>Microsoft Office PowerPoint</Application>
  <PresentationFormat>Widescreen</PresentationFormat>
  <Paragraphs>444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Arial</vt:lpstr>
      <vt:lpstr>Calibri</vt:lpstr>
      <vt:lpstr>Helvetica Neue</vt:lpstr>
      <vt:lpstr>IBM Plex Mono SemiBold</vt:lpstr>
      <vt:lpstr>IBM Plex Mono Text</vt:lpstr>
      <vt:lpstr>SLIDE_TEMPLATE_skill_network</vt:lpstr>
      <vt:lpstr>Data Science Capstone project</vt:lpstr>
      <vt:lpstr>(Cover Page)</vt:lpstr>
      <vt:lpstr>Table of Contents</vt:lpstr>
      <vt:lpstr>Executive Summary</vt:lpstr>
      <vt:lpstr>Introduction</vt:lpstr>
      <vt:lpstr>Methodology</vt:lpstr>
      <vt:lpstr>Data collection</vt:lpstr>
      <vt:lpstr>Data Collection – SpaceX API</vt:lpstr>
      <vt:lpstr>Data Collection – Web Scraping</vt:lpstr>
      <vt:lpstr>Data Wrangling</vt:lpstr>
      <vt:lpstr>EDA with Visualization</vt:lpstr>
      <vt:lpstr>Flight Number vs. Launch-Site</vt:lpstr>
      <vt:lpstr>Payload vs. Launch-Site</vt:lpstr>
      <vt:lpstr>Success Rate vs. Orbit Type</vt:lpstr>
      <vt:lpstr>Payload vs. Orbit Type</vt:lpstr>
      <vt:lpstr>Launch Success Yearly Trend</vt:lpstr>
      <vt:lpstr>EDA with SQL</vt:lpstr>
      <vt:lpstr>All Launch-Site Names</vt:lpstr>
      <vt:lpstr>Launch-Site Names Beginning with `CCA`</vt:lpstr>
      <vt:lpstr>Total Payload Mass</vt:lpstr>
      <vt:lpstr>Average Payload Mass for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which Carried Maximum Payload</vt:lpstr>
      <vt:lpstr>2015 Launch Records</vt:lpstr>
      <vt:lpstr>Rank Success Count Between 2010-06-04 and 2017-03-20</vt:lpstr>
      <vt:lpstr>Interactive map with Folium</vt:lpstr>
      <vt:lpstr>F9 Launch locations - Overview</vt:lpstr>
      <vt:lpstr>Mission Results per Launch-Site</vt:lpstr>
      <vt:lpstr>Analysis of Launch-Sites’ Proximities</vt:lpstr>
      <vt:lpstr>Analysis of Launch-Sites’ Proximities</vt:lpstr>
      <vt:lpstr>Dashboard with Plotly Dash</vt:lpstr>
      <vt:lpstr>Distribution of Successful Launches Between Launch-Sites</vt:lpstr>
      <vt:lpstr>Site with Highest Success Rate</vt:lpstr>
      <vt:lpstr>Payload Success Plots</vt:lpstr>
      <vt:lpstr>Predictive Analysis (Classification)</vt:lpstr>
      <vt:lpstr>Method</vt:lpstr>
      <vt:lpstr>Classification Accuracy – Small Test Size</vt:lpstr>
      <vt:lpstr>Classification Accuracy – Large Test Size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Kot, Mordechy</cp:lastModifiedBy>
  <cp:revision>518</cp:revision>
  <dcterms:created xsi:type="dcterms:W3CDTF">2021-04-29T18:58:34Z</dcterms:created>
  <dcterms:modified xsi:type="dcterms:W3CDTF">2021-08-12T08:08:42Z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